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7" r:id="rId2"/>
    <p:sldId id="258" r:id="rId3"/>
    <p:sldId id="259" r:id="rId4"/>
    <p:sldId id="260" r:id="rId5"/>
    <p:sldId id="262" r:id="rId6"/>
    <p:sldId id="263" r:id="rId7"/>
    <p:sldId id="261"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6" r:id="rId25"/>
    <p:sldId id="283" r:id="rId26"/>
    <p:sldId id="284" r:id="rId27"/>
    <p:sldId id="288" r:id="rId2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instieg" id="{8F0F08AA-967B-9739-2FF9-D5538DA219E1}">
          <p14:sldIdLst>
            <p14:sldId id="257"/>
            <p14:sldId id="258"/>
          </p14:sldIdLst>
        </p14:section>
        <p14:section name="Warum eine Börse?" id="{60636220-8FE4-E3EC-A7F3-931BD0457336}">
          <p14:sldIdLst>
            <p14:sldId id="259"/>
            <p14:sldId id="260"/>
            <p14:sldId id="262"/>
          </p14:sldIdLst>
        </p14:section>
        <p14:section name="Die Plattform" id="{F295FE38-6171-02BC-ACA9-C19C9365DA95}">
          <p14:sldIdLst>
            <p14:sldId id="263"/>
            <p14:sldId id="261"/>
            <p14:sldId id="264"/>
            <p14:sldId id="265"/>
            <p14:sldId id="266"/>
            <p14:sldId id="267"/>
            <p14:sldId id="268"/>
            <p14:sldId id="269"/>
            <p14:sldId id="270"/>
            <p14:sldId id="271"/>
            <p14:sldId id="272"/>
            <p14:sldId id="273"/>
            <p14:sldId id="274"/>
            <p14:sldId id="275"/>
          </p14:sldIdLst>
        </p14:section>
        <p14:section name="So funktioniert's" id="{26E86BD4-0A96-A805-DF37-3B28736C74E4}">
          <p14:sldIdLst>
            <p14:sldId id="276"/>
            <p14:sldId id="277"/>
            <p14:sldId id="279"/>
            <p14:sldId id="280"/>
          </p14:sldIdLst>
        </p14:section>
        <p14:section name="Mitmachen" id="{720DE1EE-4C8A-7BE7-5209-D701C1EFB735}">
          <p14:sldIdLst>
            <p14:sldId id="286"/>
            <p14:sldId id="283"/>
            <p14:sldId id="284"/>
            <p14:sldId id="28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5" d="100"/>
          <a:sy n="85" d="100"/>
        </p:scale>
        <p:origin x="562"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33588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Herzlich willkommen! Schön, dass Sie heute da sind.
Mein Name ist Justine Jens, ich bin Quartierskoordinatorin bei der Stadt Mosbach. Eigentlich hätten Sie heute einen externen Referenten gehört – der musste kurzfristig absagen. Deshalb stelle ich Ihnen die Ehrenamtsbörse selbst vor, und ehrlich gesagt passt das gut: Ich arbeite jeden Tag mit genau den Fragen, um die es heute geht.
In den nächsten 20 Minuten zeige ich Ihnen, was die Börse ist, was sie Ihnen bringt – egal ob Verein, Träger oder kleine Initiative – und was wir von Ihnen brauchen. Danach ist Zeit für Ihre Fragen.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Kurz zum Ablauf: Ich fange mit der Frage an, warum wir eine Ehrenamtsbörse brauchen. Dann zeige ich Ihnen die Plattform, ganz konkret mit Screenshots. Dann schauen wir, wie es für Sie als Einsatzstelle funktioniert, für Freiwillige und bei der Vermittlung. Und am Ende geht es darum, was wir von Ihnen brauchen, damit das Ganze lebt.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Ich fange mit der Frage an: Warum brauchen wir überhaupt eine Ehrenamtsbörse?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Was beobachte ich in meiner Arbeit? Drei Dinge.
Erstens: Es gibt in Mosbach viele Menschen, die sich engagieren wollen. Sie fragen bei mir, im MGH oder bei Ihnen an – und wissen oft nicht, wo sie eigentlich gebraucht werden.
Zweitens: Vereine, Träger und Initiativen suchen Leute. Für den Vorstand, für ein Projekt, für das Sommerfest. Und meistens läuft das über persönliche Kontakte. Das funktioniert, erreicht aber immer dieselben Menschen.
Drittens: Das Wissen, wer was anbietet und wer was sucht, liegt verstreut. In Listen, Flyern, Postfächern, in Köpfen.
Die Ehrenamtsbörse soll genau hier ansetzen: ein Ort, an dem beides zusammenfindet.
[Frage ins Publikum möglich: „Wer von Ihnen sucht gerade Ehrenamtliche?“ – Handzeichen]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Ganz wichtig: Man muss kein Verein sein, um mitzumachen.
Dabei sein kann jede Einsatzstelle, die Mitstreiter*innen sucht: Vereine natürlich, Träger und Einrichtungen, aber genauso kleine Initiativen – eine Nachbarschaftsgruppe, eine Elterninitiative. Und auch ein einzelnes Angebot oder eine Aktion, für die man Leute sucht.
Ein Beispiel aus unserem eigenen Bereich: das neue Mitmach-Büro in der Zwingenburgstraße 23 in der Waldsteige. Auch dort suchen wir Menschen, die mitgestalten – und genau dafür nutzen wir die Börse selbst.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Jetzt wird es konkret: Wie sieht so eine Börse aus? Ich zeige Ihnen Beispiele aus anderen Städten, die schon damit arbeiten.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Idee ist einfach: eine gemeinsame Plattform mit drei Beteiligten.
Links Sie, die Einsatzstellen – also Vereine, Träger, Initiativen oder einzelne Angebote: Sie zeigen, was Sie anbieten, und wo Sie Unterstützung suchen.
Rechts die Freiwilligen: Sie finden dort passende Aufgaben – oder sie registrieren sich einfach mit dem, was sie können und mögen, auch wenn sie noch gar nicht wissen, wo.
In der Mitte die Ehrenamtsbörse auf Freinet-Online.
Und darunter: die Stadt Mosbach. Wir stellen die Plattform zur Verfügung und laden zweimal im Jahr zur stadtweiten Vernetzung ein – damit Sie sich auch persönlich kennenlernen und austauschen können. Die Börse ersetzt also nicht das persönliche Gespräch – sie macht es leichter.</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Das ist die Tatenbörse der Stadt Konstanz – sie läuft mit Freinet.
Zwei Wege für Freiwillige: Angebote selbst finden – oder sich registrieren und individuell vermitteln lassen. Und darunter der Weg für Sie als Einsatzstelle: „Sie möchten ein Angebot eintragen?“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Interessierte können filtern – nach Zielgruppe, hier z. B. „Jugendliche“, nach Handlungsfeld und Bereich – oder frei suchen.
Stellen Sie sich vor, jemand zieht neu nach Mosbach und sucht eine Möglichkeit, sich mit Kindern zu engagieren. Statt sich durchzufragen, findet er oder sie das hier in zwei Minuten.
Am Anfang werden hier noch nicht alle stehen – die Datenbank wächst Schritt für Schritt. Dazu gleich mehr.</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 Klick auf „Zielgruppe“ zeigt, für wen man sich engagieren kann: Kinder, Jugendliche, Familien, Seniorinnen und Senioren, Menschen mit Behinderungen, Migrantinnen und Migranten und viele mehr.
Genauso funktionieren die Filter „Handlungsfeld“ und „Globalbereich“. Man kann sie kombinieren – oder einfach auf „Suchen“ klicken und alle Angebote sehen.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Nach dem Filtern zeigt die Börse die passenden Angebote – mit Titel, kurzer Beschreibung und „mehr“ für die Details.
Man sieht: Hier steht der Stadtteiltreff neben einem Mentoring-Projekt, in dem Seniorinnen und Senioren Jugendliche begleiten, und der Suche nach Alltagstalenten. Große Träger und kleine Initiativen, alle an einem Ort.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Wie die Angebote aussehen, kann jede Börse unterschiedlich gestalten. Hier ein anderes Beispiel aus Ulm: Die Angebote erscheinen als Kacheln mit Foto, Ort und einem kurzen Satz – und einem Button „Zum Engagement“.
Das wirkt einladender und macht neugierig. Wie unsere Mosbacher Börse aussehen soll, können wir gemeinsam abstimmen.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 so einfach kann die Kontaktaufnahme sein: Wer ein passendes Angebot gefunden hat, klickt auf „Zum Engagement“ und kann direkt eine Nachricht schicken – Name, E-Mail, optional Telefon, fertig.
Für Sie als Einsatzstelle heißt das: Die Anfrage kommt direkt bei Ihnen an. Deshalb ist die Ansprechperson so wichtig – jemand, der zeitnah antwortet.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Nicht jede*r kann sich dauerhaft binden. Deshalb gibt es in Halle eine eigene Rubrik „Kurz &amp; gut“ für gelegentliches Engagement: einzelne Einsätze mit Datum und Uhrzeit – ein After-Work-Einsatz, ein Schnuppervormittag, eine Mitmachaktion.
Für Mosbach kann das zum Beispiel eine Müllsammelaktion, ein Helfereinsatz beim Stadtfest oder eine Pflanzaktion im Quartier sein. So erreichen wir auch Menschen, die sagen: Ich habe nur mal einen Samstagvormittag Zeit.</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Hinter jedem Kurzeinsatz steht eine Detailseite: Wer veranstaltet, wo und wann findet es statt, wie kann ich mich einbringen – und ein großer Button „Jetzt Kontakt aufnehmen“.
Das ist eine gute Möglichkeit, gerade für kleine Initiativen, ohne großen Aufwand Unterstützung für eine einzelne Aktion zu finden.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 kann nicht nur nach einzelnen Angeboten suchen, sondern auch nach Organisationen – zum Beispiel nach Postleitzahl, Tätigkeitsfeld oder Suchbegriff.
Die Ergebnisse erscheinen auf einer Karte. So sieht man auf einen Blick, wer in der Nähe aktiv ist. Für Mosbach mit seinen Stadtteilen und Quartieren ist das besonders spannend.</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 weiteres Beispiel aus Kulmbach: der Vereinsfinder. Hier sind über tausend Vereine und Organisationen gelistet – filterbar nach Ort, Engagementbereich und Stichwort, mit Ort und Bereich auf einen Blick.
Genau so etwas bauen wir in Mosbach mit unserer Vereinsdatenbank auf.</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 Klick auf einen Verein öffnet sein Profil: Ort, kurze Information, Engagementbereich, Kontaktdaten und eine Karte, wo der Verein zu finden ist.
So wird sichtbar, wie viel Engagement es vor Ort gibt – und wer die richtige Ansprechperson ist.</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 kurzer Blick nach Tübingen: Dort zeigt das Büro Aktiv die Engagementangebote auf einer Stadtkarte.
Man sieht sofort: Wo in meinem Stadtteil kann ich mich einbringen? Gerade für uns, wo wir quartiersbezogen denken, ist das ein spannendes Bild, wohin sich so eine Börse entwickeln kann.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 wie kommen Ihre Angebote in die Börse? Das schauen wir uns jetzt an.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 weiterer Vorteil für Netzwerkmitglieder: Die Börse lässt sich auch in die eigene Homepage einbinden.
Dann ist ein Vorfilter gesetzt – auf Ihrer Seite erscheinen zunächst nur Ihre eigenen Angebote. Hier im Beispiel die drei Angebote des Malteser Hilfsdienstes in Bruchsal.
Das heißt: Sie tragen Ihr Angebot einmal ein, und es erscheint sowohl in der gemeinsamen Mosbacher Börse als auch auf Ihrer eigenen Website.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Formular geben Sie an, wo das Engagement stattfindet und wer vor Ort Ansprechperson für die Ehrenamtlichen ist – also wer den Einsatz koordiniert oder anleitet.
Genau diese Person laden wir auch zu den Schulungen ein.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Dann geht es um den zeitlichen Rahmen: Wie viele Personen suchen Sie, an welchen Tagen und Tageszeiten?
Und ein Punkt, der mir besonders wichtig ist: die Leistungen. Was können Ehrenamtliche bei Ihnen erwarten – Versicherung, Kostenerstattung, Fortbildung, Erfahrungsaustausch, Tätigkeitsnachweise?
Genau darum geht es auch in der Schulung zur Freiwilligenkoordination: dass Ehrenamtliche überall ähnliche Bedingungen vorfinden.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Damit bin ich am Ende meines Inputs. Haben Sie noch Fragen – zur Plattform, zu den Wellen, zu den Schulungen?
[Fragen sammeln und beantworten. Was offen bleibt, notieren und im Nachgang klären.]
Und wenn Ihnen später noch etwas einfällt: Sie erreichen mich in der Stadtverwaltung.</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Zum Schluss: Wie starten wir – und wie können Sie mitmachen?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Ganz wichtig: Wir schalten nicht alles auf einmal frei. Wir gehen schwallweise vor.
In der ersten Welle starten wir mit wenigen Organisationen. Die werden geschult, stellen ihre ersten Einträge und Gesuche ein, und die ersten Vermittlungen laufen an.
In der zweiten Welle kommen weitere Organisationen dazu – mit denselben Schulungen und mit dem, was wir aus der ersten Welle gelernt haben.
Und so wächst die Datenbasis Schritt für Schritt.
Warum so? Weil eine Börse mit hundert Einträgen, hinter denen niemand antwortet, mehr schadet als eine kleine Börse, die verlässlich funktioniert. Qualität vor Tempo.
[Hier ggf. sagen, wer in Welle 1 dabei sein kann bzw. wie man Interesse anmeldet.]</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folie">
    <p:bg>
      <p:bgPr>
        <a:solidFill>
          <a:schemeClr val="bg1"/>
        </a:solidFill>
        <a:effectLst/>
      </p:bgPr>
    </p:bg>
    <p:spTree>
      <p:nvGrpSpPr>
        <p:cNvPr id="1" name=""/>
        <p:cNvGrpSpPr/>
        <p:nvPr/>
      </p:nvGrpSpPr>
      <p:grpSpPr>
        <a:xfrm>
          <a:off x="0" y="0"/>
          <a:ext cx="0" cy="0"/>
          <a:chOff x="0" y="0"/>
          <a:chExt cx="0" cy="0"/>
        </a:xfrm>
      </p:grpSpPr>
      <p:pic>
        <p:nvPicPr>
          <p:cNvPr id="2" name="Image 0" descr="img/logo_template.png"/>
          <p:cNvPicPr>
            <a:picLocks noChangeAspect="1"/>
          </p:cNvPicPr>
          <p:nvPr/>
        </p:nvPicPr>
        <p:blipFill>
          <a:blip r:embed="rId2"/>
          <a:stretch>
            <a:fillRect/>
          </a:stretch>
        </p:blipFill>
        <p:spPr>
          <a:xfrm>
            <a:off x="10780776" y="317297"/>
            <a:ext cx="1076249" cy="634594"/>
          </a:xfrm>
          <a:prstGeom prst="rect">
            <a:avLst/>
          </a:prstGeom>
        </p:spPr>
      </p:pic>
      <p:sp>
        <p:nvSpPr>
          <p:cNvPr id="3" name="Text 0"/>
          <p:cNvSpPr>
            <a:spLocks noGrp="1"/>
          </p:cNvSpPr>
          <p:nvPr>
            <p:ph type="title" idx="101" hasCustomPrompt="1"/>
          </p:nvPr>
        </p:nvSpPr>
        <p:spPr>
          <a:xfrm>
            <a:off x="571500" y="1294790"/>
            <a:ext cx="6473952" cy="1581912"/>
          </a:xfrm>
          <a:prstGeom prst="rect">
            <a:avLst/>
          </a:prstGeom>
          <a:noFill/>
          <a:ln/>
        </p:spPr>
        <p:txBody>
          <a:bodyPr wrap="square" rtlCol="0"/>
          <a:lstStyle>
            <a:lvl1pPr marL="0" indent="0" algn="l">
              <a:buNone/>
              <a:defRPr lang="en-US" sz="3000" b="1" dirty="0">
                <a:solidFill>
                  <a:schemeClr val="bg1"/>
                </a:solidFill>
                <a:latin typeface="Mosfit" pitchFamily="34" charset="0"/>
                <a:ea typeface="Mosfit" pitchFamily="34" charset="-122"/>
                <a:cs typeface="Mosfit" pitchFamily="34" charset="-120"/>
              </a:defRPr>
            </a:lvl1pPr>
          </a:lstStyle>
          <a:p>
            <a:pPr marL="0" indent="0" algn="l">
              <a:buNone/>
            </a:pPr>
            <a:r>
              <a:rPr lang="en-US" sz="3000" b="1" dirty="0">
                <a:solidFill>
                  <a:schemeClr val="bg1"/>
                </a:solidFill>
                <a:latin typeface="Mosfit" pitchFamily="34" charset="0"/>
                <a:ea typeface="Mosfit" pitchFamily="34" charset="-122"/>
                <a:cs typeface="Mosfit" pitchFamily="34" charset="-120"/>
              </a:rPr>
              <a:t>Titel</a:t>
            </a:r>
            <a:endParaRPr lang="en-US" sz="3000" dirty="0"/>
          </a:p>
        </p:txBody>
      </p:sp>
      <p:sp>
        <p:nvSpPr>
          <p:cNvPr id="4" name="Text 0"/>
          <p:cNvSpPr>
            <a:spLocks noGrp="1"/>
          </p:cNvSpPr>
          <p:nvPr>
            <p:ph type="body" idx="102" hasCustomPrompt="1"/>
          </p:nvPr>
        </p:nvSpPr>
        <p:spPr>
          <a:xfrm>
            <a:off x="571500" y="3009290"/>
            <a:ext cx="6473952" cy="1188720"/>
          </a:xfrm>
          <a:prstGeom prst="rect">
            <a:avLst/>
          </a:prstGeom>
          <a:noFill/>
          <a:ln/>
        </p:spPr>
        <p:txBody>
          <a:bodyPr wrap="square" rtlCol="0"/>
          <a:lstStyle>
            <a:lvl1pPr marL="0" indent="0">
              <a:buNone/>
              <a:defRPr lang="en-US" sz="1700" dirty="0">
                <a:solidFill>
                  <a:schemeClr val="bg1"/>
                </a:solidFill>
              </a:defRPr>
            </a:lvl1pPr>
          </a:lstStyle>
          <a:p>
            <a:pPr marL="0" indent="0">
              <a:buNone/>
            </a:pPr>
            <a:r>
              <a:rPr lang="en-US" sz="1700" dirty="0">
                <a:solidFill>
                  <a:schemeClr val="bg1"/>
                </a:solidFill>
              </a:rPr>
              <a:t>Untertitel</a:t>
            </a:r>
            <a:endParaRPr lang="en-US" sz="17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Nur Titel">
    <p:bg>
      <p:bgPr>
        <a:solidFill>
          <a:schemeClr val="bg1"/>
        </a:solidFill>
        <a:effectLst/>
      </p:bgPr>
    </p:bg>
    <p:spTree>
      <p:nvGrpSpPr>
        <p:cNvPr id="1" name=""/>
        <p:cNvGrpSpPr/>
        <p:nvPr/>
      </p:nvGrpSpPr>
      <p:grpSpPr>
        <a:xfrm>
          <a:off x="0" y="0"/>
          <a:ext cx="0" cy="0"/>
          <a:chOff x="0" y="0"/>
          <a:chExt cx="0" cy="0"/>
        </a:xfrm>
      </p:grpSpPr>
      <p:pic>
        <p:nvPicPr>
          <p:cNvPr id="2" name="Image 0" descr="/root/.claude/skills/synced/47cee249-d4b5-43ec-9177-0337379685ef_a9df4f76-b6e8-47d3-8bfb-62f4d9244df4/mosbach-word-design/assets/logo_stadt_mosbach.png"/>
          <p:cNvPicPr>
            <a:picLocks noChangeAspect="1"/>
          </p:cNvPicPr>
          <p:nvPr/>
        </p:nvPicPr>
        <p:blipFill>
          <a:blip r:embed="rId2"/>
          <a:stretch>
            <a:fillRect/>
          </a:stretch>
        </p:blipFill>
        <p:spPr>
          <a:xfrm>
            <a:off x="10591495" y="365760"/>
            <a:ext cx="1051560" cy="621792"/>
          </a:xfrm>
          <a:prstGeom prst="rect">
            <a:avLst/>
          </a:prstGeom>
        </p:spPr>
      </p:pic>
      <p:sp>
        <p:nvSpPr>
          <p:cNvPr id="3" name="Text 0"/>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chemeClr val="tx2"/>
                </a:solidFill>
              </a:rPr>
              <a:t>Stadt Mosbach · Quartierskoordination · Ehrenamtsbörse</a:t>
            </a:r>
            <a:endParaRPr lang="en-US" sz="1000" dirty="0"/>
          </a:p>
        </p:txBody>
      </p:sp>
      <p:sp>
        <p:nvSpPr>
          <p:cNvPr id="4" name="Text 1"/>
          <p:cNvSpPr>
            <a:spLocks noGrp="1"/>
          </p:cNvSpPr>
          <p:nvPr>
            <p:ph type="title" idx="102" hasCustomPrompt="1"/>
          </p:nvPr>
        </p:nvSpPr>
        <p:spPr>
          <a:xfrm>
            <a:off x="548640" y="411480"/>
            <a:ext cx="9692640" cy="822960"/>
          </a:xfrm>
          <a:prstGeom prst="rect">
            <a:avLst/>
          </a:prstGeom>
          <a:noFill/>
          <a:ln/>
        </p:spPr>
        <p:txBody>
          <a:bodyPr wrap="square" rtlCol="0"/>
          <a:lstStyle>
            <a:lvl1pPr marL="0" indent="0" algn="l">
              <a:buNone/>
              <a:defRPr lang="en-US" sz="3000" b="1" dirty="0">
                <a:solidFill>
                  <a:schemeClr val="tx1"/>
                </a:solidFill>
                <a:latin typeface="Mosfit" pitchFamily="34" charset="0"/>
                <a:ea typeface="Mosfit" pitchFamily="34" charset="-122"/>
                <a:cs typeface="Mosfit" pitchFamily="34" charset="-120"/>
              </a:defRPr>
            </a:lvl1pPr>
          </a:lstStyle>
          <a:p>
            <a:pPr marL="0" indent="0" algn="l">
              <a:buNone/>
            </a:pPr>
            <a:r>
              <a:rPr lang="en-US" sz="3000" b="1" dirty="0">
                <a:solidFill>
                  <a:schemeClr val="tx1"/>
                </a:solidFill>
                <a:latin typeface="Mosfit" pitchFamily="34" charset="0"/>
                <a:ea typeface="Mosfit" pitchFamily="34" charset="-122"/>
                <a:cs typeface="Mosfit" pitchFamily="34" charset="-120"/>
              </a:rPr>
              <a:t>Titel</a:t>
            </a:r>
            <a:endParaRPr lang="en-US" sz="3000" dirty="0"/>
          </a:p>
        </p:txBody>
      </p:sp>
      <p:sp>
        <p:nvSpPr>
          <p:cNvPr id="25" name="Slide Number Placeholder 0"/>
          <p:cNvSpPr>
            <a:spLocks noGrp="1"/>
          </p:cNvSpPr>
          <p:nvPr>
            <p:ph type="sldNum" sz="quarter" idx="4294967295"/>
          </p:nvPr>
        </p:nvSpPr>
        <p:spPr>
          <a:xfrm>
            <a:off x="11185855"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ext und Screenshot">
    <p:bg>
      <p:bgPr>
        <a:solidFill>
          <a:schemeClr val="bg1"/>
        </a:solidFill>
        <a:effectLst/>
      </p:bgPr>
    </p:bg>
    <p:spTree>
      <p:nvGrpSpPr>
        <p:cNvPr id="1" name=""/>
        <p:cNvGrpSpPr/>
        <p:nvPr/>
      </p:nvGrpSpPr>
      <p:grpSpPr>
        <a:xfrm>
          <a:off x="0" y="0"/>
          <a:ext cx="0" cy="0"/>
          <a:chOff x="0" y="0"/>
          <a:chExt cx="0" cy="0"/>
        </a:xfrm>
      </p:grpSpPr>
      <p:pic>
        <p:nvPicPr>
          <p:cNvPr id="2" name="Image 0" descr="/root/.claude/skills/synced/47cee249-d4b5-43ec-9177-0337379685ef_a9df4f76-b6e8-47d3-8bfb-62f4d9244df4/mosbach-word-design/assets/logo_stadt_mosbach.png"/>
          <p:cNvPicPr>
            <a:picLocks noChangeAspect="1"/>
          </p:cNvPicPr>
          <p:nvPr/>
        </p:nvPicPr>
        <p:blipFill>
          <a:blip r:embed="rId2"/>
          <a:stretch>
            <a:fillRect/>
          </a:stretch>
        </p:blipFill>
        <p:spPr>
          <a:xfrm>
            <a:off x="10591495" y="365760"/>
            <a:ext cx="1051560" cy="621792"/>
          </a:xfrm>
          <a:prstGeom prst="rect">
            <a:avLst/>
          </a:prstGeom>
        </p:spPr>
      </p:pic>
      <p:sp>
        <p:nvSpPr>
          <p:cNvPr id="3" name="Text 0"/>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chemeClr val="tx2"/>
                </a:solidFill>
              </a:rPr>
              <a:t>Stadt Mosbach · Quartierskoordination · Ehrenamtsbörse</a:t>
            </a:r>
            <a:endParaRPr lang="en-US" sz="1000" dirty="0"/>
          </a:p>
        </p:txBody>
      </p:sp>
      <p:sp>
        <p:nvSpPr>
          <p:cNvPr id="4" name="Text 1"/>
          <p:cNvSpPr>
            <a:spLocks noGrp="1"/>
          </p:cNvSpPr>
          <p:nvPr>
            <p:ph type="title" idx="102" hasCustomPrompt="1"/>
          </p:nvPr>
        </p:nvSpPr>
        <p:spPr>
          <a:xfrm>
            <a:off x="548640" y="411480"/>
            <a:ext cx="9692640" cy="822960"/>
          </a:xfrm>
          <a:prstGeom prst="rect">
            <a:avLst/>
          </a:prstGeom>
          <a:noFill/>
          <a:ln/>
        </p:spPr>
        <p:txBody>
          <a:bodyPr wrap="square" rtlCol="0"/>
          <a:lstStyle>
            <a:lvl1pPr marL="0" indent="0" algn="l">
              <a:buNone/>
              <a:defRPr lang="en-US" sz="3000" b="1" dirty="0">
                <a:solidFill>
                  <a:schemeClr val="tx1"/>
                </a:solidFill>
                <a:latin typeface="Mosfit" pitchFamily="34" charset="0"/>
                <a:ea typeface="Mosfit" pitchFamily="34" charset="-122"/>
                <a:cs typeface="Mosfit" pitchFamily="34" charset="-120"/>
              </a:defRPr>
            </a:lvl1pPr>
          </a:lstStyle>
          <a:p>
            <a:pPr marL="0" indent="0" algn="l">
              <a:buNone/>
            </a:pPr>
            <a:r>
              <a:rPr lang="en-US" sz="3000" b="1" dirty="0">
                <a:solidFill>
                  <a:schemeClr val="tx1"/>
                </a:solidFill>
                <a:latin typeface="Mosfit" pitchFamily="34" charset="0"/>
                <a:ea typeface="Mosfit" pitchFamily="34" charset="-122"/>
                <a:cs typeface="Mosfit" pitchFamily="34" charset="-120"/>
              </a:rPr>
              <a:t>Titel</a:t>
            </a:r>
            <a:endParaRPr lang="en-US" sz="3000" dirty="0"/>
          </a:p>
        </p:txBody>
      </p:sp>
      <p:sp>
        <p:nvSpPr>
          <p:cNvPr id="5" name="Shape 1"/>
          <p:cNvSpPr/>
          <p:nvPr/>
        </p:nvSpPr>
        <p:spPr>
          <a:xfrm>
            <a:off x="5349240" y="1508760"/>
            <a:ext cx="6309360" cy="4617720"/>
          </a:xfrm>
          <a:prstGeom prst="rect">
            <a:avLst/>
          </a:prstGeom>
          <a:solidFill>
            <a:schemeClr val="bg2"/>
          </a:solidFill>
          <a:ln/>
        </p:spPr>
      </p:sp>
      <p:sp>
        <p:nvSpPr>
          <p:cNvPr id="6" name="Text 2"/>
          <p:cNvSpPr>
            <a:spLocks noGrp="1"/>
          </p:cNvSpPr>
          <p:nvPr>
            <p:ph type="body" idx="104" hasCustomPrompt="1"/>
          </p:nvPr>
        </p:nvSpPr>
        <p:spPr>
          <a:xfrm>
            <a:off x="548640" y="1600200"/>
            <a:ext cx="4389120" cy="4480560"/>
          </a:xfrm>
          <a:prstGeom prst="rect">
            <a:avLst/>
          </a:prstGeom>
          <a:noFill/>
          <a:ln/>
        </p:spPr>
        <p:txBody>
          <a:bodyPr wrap="square" rtlCol="0"/>
          <a:lstStyle>
            <a:lvl1pPr marL="0" indent="0">
              <a:buNone/>
              <a:defRPr lang="en-US" sz="1600" dirty="0">
                <a:solidFill>
                  <a:schemeClr val="tx1"/>
                </a:solidFill>
              </a:defRPr>
            </a:lvl1pPr>
          </a:lstStyle>
          <a:p>
            <a:pPr marL="0" indent="0">
              <a:buNone/>
            </a:pPr>
            <a:r>
              <a:rPr lang="en-US" sz="1600" dirty="0">
                <a:solidFill>
                  <a:schemeClr val="tx1"/>
                </a:solidFill>
              </a:rPr>
              <a:t>Text</a:t>
            </a:r>
            <a:endParaRPr lang="en-US" sz="1600" dirty="0"/>
          </a:p>
        </p:txBody>
      </p:sp>
      <p:sp>
        <p:nvSpPr>
          <p:cNvPr id="7" name="Text 2"/>
          <p:cNvSpPr>
            <a:spLocks noGrp="1"/>
          </p:cNvSpPr>
          <p:nvPr>
            <p:ph idx="105" hasCustomPrompt="1"/>
          </p:nvPr>
        </p:nvSpPr>
        <p:spPr>
          <a:xfrm>
            <a:off x="5486400" y="1645920"/>
            <a:ext cx="6035040" cy="4343400"/>
          </a:xfrm>
          <a:prstGeom prst="rect">
            <a:avLst/>
          </a:prstGeom>
          <a:noFill/>
          <a:ln/>
        </p:spPr>
        <p:txBody>
          <a:bodyPr wrap="square" rtlCol="0"/>
          <a:lstStyle>
            <a:lvl1pPr marL="0" indent="0">
              <a:buNone/>
              <a:defRPr lang="en-US" dirty="0">
                <a:solidFill>
                  <a:schemeClr val="tx2"/>
                </a:solidFill>
              </a:defRPr>
            </a:lvl1pPr>
          </a:lstStyle>
          <a:p>
            <a:pPr marL="0" indent="0">
              <a:buNone/>
            </a:pPr>
            <a:r>
              <a:rPr lang="en-US" dirty="0">
                <a:solidFill>
                  <a:schemeClr val="tx2"/>
                </a:solidFill>
              </a:rPr>
              <a:t>Screenshot hier einfügen</a:t>
            </a:r>
            <a:endParaRPr lang="en-US" dirty="0"/>
          </a:p>
        </p:txBody>
      </p:sp>
      <p:sp>
        <p:nvSpPr>
          <p:cNvPr id="25" name="Slide Number Placeholder 0"/>
          <p:cNvSpPr>
            <a:spLocks noGrp="1"/>
          </p:cNvSpPr>
          <p:nvPr>
            <p:ph type="sldNum" sz="quarter" idx="4294967295"/>
          </p:nvPr>
        </p:nvSpPr>
        <p:spPr>
          <a:xfrm>
            <a:off x="11185855"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Großer Screenshot">
    <p:bg>
      <p:bgPr>
        <a:solidFill>
          <a:schemeClr val="bg1"/>
        </a:solidFill>
        <a:effectLst/>
      </p:bgPr>
    </p:bg>
    <p:spTree>
      <p:nvGrpSpPr>
        <p:cNvPr id="1" name=""/>
        <p:cNvGrpSpPr/>
        <p:nvPr/>
      </p:nvGrpSpPr>
      <p:grpSpPr>
        <a:xfrm>
          <a:off x="0" y="0"/>
          <a:ext cx="0" cy="0"/>
          <a:chOff x="0" y="0"/>
          <a:chExt cx="0" cy="0"/>
        </a:xfrm>
      </p:grpSpPr>
      <p:pic>
        <p:nvPicPr>
          <p:cNvPr id="2" name="Image 0" descr="/root/.claude/skills/synced/47cee249-d4b5-43ec-9177-0337379685ef_a9df4f76-b6e8-47d3-8bfb-62f4d9244df4/mosbach-word-design/assets/logo_stadt_mosbach.png"/>
          <p:cNvPicPr>
            <a:picLocks noChangeAspect="1"/>
          </p:cNvPicPr>
          <p:nvPr/>
        </p:nvPicPr>
        <p:blipFill>
          <a:blip r:embed="rId2"/>
          <a:stretch>
            <a:fillRect/>
          </a:stretch>
        </p:blipFill>
        <p:spPr>
          <a:xfrm>
            <a:off x="10591495" y="365760"/>
            <a:ext cx="1051560" cy="621792"/>
          </a:xfrm>
          <a:prstGeom prst="rect">
            <a:avLst/>
          </a:prstGeom>
        </p:spPr>
      </p:pic>
      <p:sp>
        <p:nvSpPr>
          <p:cNvPr id="3" name="Text 0"/>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chemeClr val="tx2"/>
                </a:solidFill>
              </a:rPr>
              <a:t>Stadt Mosbach · Quartierskoordination · Ehrenamtsbörse</a:t>
            </a:r>
            <a:endParaRPr lang="en-US" sz="1000" dirty="0"/>
          </a:p>
        </p:txBody>
      </p:sp>
      <p:sp>
        <p:nvSpPr>
          <p:cNvPr id="4" name="Text 1"/>
          <p:cNvSpPr>
            <a:spLocks noGrp="1"/>
          </p:cNvSpPr>
          <p:nvPr>
            <p:ph type="title" idx="102" hasCustomPrompt="1"/>
          </p:nvPr>
        </p:nvSpPr>
        <p:spPr>
          <a:xfrm>
            <a:off x="548640" y="411480"/>
            <a:ext cx="9692640" cy="822960"/>
          </a:xfrm>
          <a:prstGeom prst="rect">
            <a:avLst/>
          </a:prstGeom>
          <a:noFill/>
          <a:ln/>
        </p:spPr>
        <p:txBody>
          <a:bodyPr wrap="square" rtlCol="0"/>
          <a:lstStyle>
            <a:lvl1pPr marL="0" indent="0" algn="l">
              <a:buNone/>
              <a:defRPr lang="en-US" sz="3000" b="1" dirty="0">
                <a:solidFill>
                  <a:schemeClr val="tx1"/>
                </a:solidFill>
                <a:latin typeface="Mosfit" pitchFamily="34" charset="0"/>
                <a:ea typeface="Mosfit" pitchFamily="34" charset="-122"/>
                <a:cs typeface="Mosfit" pitchFamily="34" charset="-120"/>
              </a:defRPr>
            </a:lvl1pPr>
          </a:lstStyle>
          <a:p>
            <a:pPr marL="0" indent="0" algn="l">
              <a:buNone/>
            </a:pPr>
            <a:r>
              <a:rPr lang="en-US" sz="3000" b="1" dirty="0">
                <a:solidFill>
                  <a:schemeClr val="tx1"/>
                </a:solidFill>
                <a:latin typeface="Mosfit" pitchFamily="34" charset="0"/>
                <a:ea typeface="Mosfit" pitchFamily="34" charset="-122"/>
                <a:cs typeface="Mosfit" pitchFamily="34" charset="-120"/>
              </a:rPr>
              <a:t>Titel</a:t>
            </a:r>
            <a:endParaRPr lang="en-US" sz="3000" dirty="0"/>
          </a:p>
        </p:txBody>
      </p:sp>
      <p:sp>
        <p:nvSpPr>
          <p:cNvPr id="5" name="Shape 1"/>
          <p:cNvSpPr/>
          <p:nvPr/>
        </p:nvSpPr>
        <p:spPr>
          <a:xfrm>
            <a:off x="548640" y="1417320"/>
            <a:ext cx="11091672" cy="4343400"/>
          </a:xfrm>
          <a:prstGeom prst="rect">
            <a:avLst/>
          </a:prstGeom>
          <a:solidFill>
            <a:schemeClr val="bg2"/>
          </a:solidFill>
          <a:ln/>
        </p:spPr>
      </p:sp>
      <p:sp>
        <p:nvSpPr>
          <p:cNvPr id="6" name="Text 2"/>
          <p:cNvSpPr>
            <a:spLocks noGrp="1"/>
          </p:cNvSpPr>
          <p:nvPr>
            <p:ph idx="104" hasCustomPrompt="1"/>
          </p:nvPr>
        </p:nvSpPr>
        <p:spPr>
          <a:xfrm>
            <a:off x="685800" y="1554480"/>
            <a:ext cx="10817352" cy="4069080"/>
          </a:xfrm>
          <a:prstGeom prst="rect">
            <a:avLst/>
          </a:prstGeom>
          <a:noFill/>
          <a:ln/>
        </p:spPr>
        <p:txBody>
          <a:bodyPr wrap="square" rtlCol="0"/>
          <a:lstStyle>
            <a:lvl1pPr marL="0" indent="0">
              <a:buNone/>
              <a:defRPr lang="en-US" dirty="0">
                <a:solidFill>
                  <a:schemeClr val="tx2"/>
                </a:solidFill>
              </a:defRPr>
            </a:lvl1pPr>
          </a:lstStyle>
          <a:p>
            <a:pPr marL="0" indent="0">
              <a:buNone/>
            </a:pPr>
            <a:r>
              <a:rPr lang="en-US" dirty="0">
                <a:solidFill>
                  <a:schemeClr val="tx2"/>
                </a:solidFill>
              </a:rPr>
              <a:t>Screenshot hier einfügen</a:t>
            </a:r>
            <a:endParaRPr lang="en-US" dirty="0"/>
          </a:p>
        </p:txBody>
      </p:sp>
      <p:sp>
        <p:nvSpPr>
          <p:cNvPr id="7" name="Text 2"/>
          <p:cNvSpPr>
            <a:spLocks noGrp="1"/>
          </p:cNvSpPr>
          <p:nvPr>
            <p:ph type="body" idx="105" hasCustomPrompt="1"/>
          </p:nvPr>
        </p:nvSpPr>
        <p:spPr>
          <a:xfrm>
            <a:off x="548640" y="5852160"/>
            <a:ext cx="11064240" cy="411480"/>
          </a:xfrm>
          <a:prstGeom prst="rect">
            <a:avLst/>
          </a:prstGeom>
          <a:noFill/>
          <a:ln/>
        </p:spPr>
        <p:txBody>
          <a:bodyPr wrap="square" rtlCol="0"/>
          <a:lstStyle>
            <a:lvl1pPr marL="0" indent="0">
              <a:buNone/>
              <a:defRPr lang="en-US" sz="1400" dirty="0">
                <a:solidFill>
                  <a:schemeClr val="tx2"/>
                </a:solidFill>
              </a:defRPr>
            </a:lvl1pPr>
          </a:lstStyle>
          <a:p>
            <a:pPr marL="0" indent="0">
              <a:buNone/>
            </a:pPr>
            <a:r>
              <a:rPr lang="en-US" sz="1400" dirty="0">
                <a:solidFill>
                  <a:schemeClr val="tx2"/>
                </a:solidFill>
              </a:rPr>
              <a:t>Bildunterschrift</a:t>
            </a:r>
            <a:endParaRPr lang="en-US" sz="1400" dirty="0"/>
          </a:p>
        </p:txBody>
      </p:sp>
      <p:sp>
        <p:nvSpPr>
          <p:cNvPr id="25" name="Slide Number Placeholder 0"/>
          <p:cNvSpPr>
            <a:spLocks noGrp="1"/>
          </p:cNvSpPr>
          <p:nvPr>
            <p:ph type="sldNum" sz="quarter" idx="4294967295"/>
          </p:nvPr>
        </p:nvSpPr>
        <p:spPr>
          <a:xfrm>
            <a:off x="11185855"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Zwischentitel">
    <p:bg>
      <p:bgPr>
        <a:solidFill>
          <a:schemeClr val="bg2"/>
        </a:solidFill>
        <a:effectLst/>
      </p:bgPr>
    </p:bg>
    <p:spTree>
      <p:nvGrpSpPr>
        <p:cNvPr id="1" name=""/>
        <p:cNvGrpSpPr/>
        <p:nvPr/>
      </p:nvGrpSpPr>
      <p:grpSpPr>
        <a:xfrm>
          <a:off x="0" y="0"/>
          <a:ext cx="0" cy="0"/>
          <a:chOff x="0" y="0"/>
          <a:chExt cx="0" cy="0"/>
        </a:xfrm>
      </p:grpSpPr>
      <p:pic>
        <p:nvPicPr>
          <p:cNvPr id="2" name="Image 0" descr="img/tpl_m_watermark.png"/>
          <p:cNvPicPr>
            <a:picLocks noChangeAspect="1"/>
          </p:cNvPicPr>
          <p:nvPr/>
        </p:nvPicPr>
        <p:blipFill>
          <a:blip r:embed="rId2"/>
          <a:stretch>
            <a:fillRect/>
          </a:stretch>
        </p:blipFill>
        <p:spPr>
          <a:xfrm>
            <a:off x="8363102" y="3513125"/>
            <a:ext cx="5641848" cy="4003243"/>
          </a:xfrm>
          <a:prstGeom prst="rect">
            <a:avLst/>
          </a:prstGeom>
        </p:spPr>
      </p:pic>
      <p:pic>
        <p:nvPicPr>
          <p:cNvPr id="3" name="Image 1" descr="img/logo_template.png"/>
          <p:cNvPicPr>
            <a:picLocks noChangeAspect="1"/>
          </p:cNvPicPr>
          <p:nvPr/>
        </p:nvPicPr>
        <p:blipFill>
          <a:blip r:embed="rId3"/>
          <a:stretch>
            <a:fillRect/>
          </a:stretch>
        </p:blipFill>
        <p:spPr>
          <a:xfrm>
            <a:off x="10780776" y="317297"/>
            <a:ext cx="1076249" cy="634594"/>
          </a:xfrm>
          <a:prstGeom prst="rect">
            <a:avLst/>
          </a:prstGeom>
        </p:spPr>
      </p:pic>
      <p:pic>
        <p:nvPicPr>
          <p:cNvPr id="4" name="Image 2" descr="img/tpl_corner.png"/>
          <p:cNvPicPr>
            <a:picLocks noChangeAspect="1"/>
          </p:cNvPicPr>
          <p:nvPr/>
        </p:nvPicPr>
        <p:blipFill>
          <a:blip r:embed="rId4"/>
          <a:stretch>
            <a:fillRect/>
          </a:stretch>
        </p:blipFill>
        <p:spPr>
          <a:xfrm rot="5400000">
            <a:off x="398678" y="2786177"/>
            <a:ext cx="309067" cy="309067"/>
          </a:xfrm>
          <a:prstGeom prst="rect">
            <a:avLst/>
          </a:prstGeom>
        </p:spPr>
      </p:pic>
      <p:sp>
        <p:nvSpPr>
          <p:cNvPr id="5" name="Text 0"/>
          <p:cNvSpPr>
            <a:spLocks noGrp="1"/>
          </p:cNvSpPr>
          <p:nvPr>
            <p:ph type="title" idx="103" hasCustomPrompt="1"/>
          </p:nvPr>
        </p:nvSpPr>
        <p:spPr>
          <a:xfrm>
            <a:off x="571500" y="1418234"/>
            <a:ext cx="9601200" cy="2094890"/>
          </a:xfrm>
          <a:prstGeom prst="rect">
            <a:avLst/>
          </a:prstGeom>
          <a:noFill/>
          <a:ln/>
        </p:spPr>
        <p:txBody>
          <a:bodyPr wrap="square" rtlCol="0"/>
          <a:lstStyle>
            <a:lvl1pPr marL="0" indent="0" algn="l">
              <a:buNone/>
              <a:defRPr lang="en-US" sz="3400" b="1" dirty="0">
                <a:solidFill>
                  <a:schemeClr val="accent1"/>
                </a:solidFill>
                <a:latin typeface="Mosfit" pitchFamily="34" charset="0"/>
                <a:ea typeface="Mosfit" pitchFamily="34" charset="-122"/>
                <a:cs typeface="Mosfit" pitchFamily="34" charset="-120"/>
              </a:defRPr>
            </a:lvl1pPr>
          </a:lstStyle>
          <a:p>
            <a:pPr marL="0" indent="0" algn="l">
              <a:buNone/>
            </a:pPr>
            <a:r>
              <a:rPr lang="en-US" sz="3400" b="1" dirty="0">
                <a:solidFill>
                  <a:schemeClr val="accent1"/>
                </a:solidFill>
                <a:latin typeface="Mosfit" pitchFamily="34" charset="0"/>
                <a:ea typeface="Mosfit" pitchFamily="34" charset="-122"/>
                <a:cs typeface="Mosfit" pitchFamily="34" charset="-120"/>
              </a:rPr>
              <a:t>Zwischentitel</a:t>
            </a:r>
            <a:endParaRPr lang="en-US" sz="3400" dirty="0"/>
          </a:p>
        </p:txBody>
      </p:sp>
      <p:sp>
        <p:nvSpPr>
          <p:cNvPr id="6" name="Text 0"/>
          <p:cNvSpPr>
            <a:spLocks noGrp="1"/>
          </p:cNvSpPr>
          <p:nvPr>
            <p:ph type="body" idx="104" hasCustomPrompt="1"/>
          </p:nvPr>
        </p:nvSpPr>
        <p:spPr>
          <a:xfrm>
            <a:off x="571500" y="3611880"/>
            <a:ext cx="7315200" cy="1371600"/>
          </a:xfrm>
          <a:prstGeom prst="rect">
            <a:avLst/>
          </a:prstGeom>
          <a:noFill/>
          <a:ln/>
        </p:spPr>
        <p:txBody>
          <a:bodyPr wrap="square" rtlCol="0"/>
          <a:lstStyle>
            <a:lvl1pPr marL="0" indent="0">
              <a:buNone/>
              <a:defRPr lang="en-US" sz="1800" dirty="0">
                <a:solidFill>
                  <a:schemeClr val="tx1"/>
                </a:solidFill>
              </a:defRPr>
            </a:lvl1pPr>
          </a:lstStyle>
          <a:p>
            <a:pPr marL="0" indent="0">
              <a:buNone/>
            </a:pPr>
            <a:r>
              <a:rPr lang="en-US" sz="1800" dirty="0">
                <a:solidFill>
                  <a:schemeClr val="tx1"/>
                </a:solidFill>
              </a:rPr>
              <a:t>Untertitel</a:t>
            </a:r>
            <a:endParaRPr lang="en-US" sz="1800" dirty="0"/>
          </a:p>
        </p:txBody>
      </p:sp>
      <p:sp>
        <p:nvSpPr>
          <p:cNvPr id="25" name="Slide Number Placeholder 0"/>
          <p:cNvSpPr>
            <a:spLocks noGrp="1"/>
          </p:cNvSpPr>
          <p:nvPr>
            <p:ph type="sldNum" sz="quarter" idx="4294967295"/>
          </p:nvPr>
        </p:nvSpPr>
        <p:spPr>
          <a:xfrm>
            <a:off x="11185855"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Vollbild">
    <p:bg>
      <p:bgPr>
        <a:solidFill>
          <a:schemeClr val="bg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el rot">
    <p:bg>
      <p:bgPr>
        <a:solidFill>
          <a:schemeClr val="tx1"/>
        </a:solidFill>
        <a:effectLst/>
      </p:bgPr>
    </p:bg>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CFEEBEC0-0B41-4180-94B2-AA4A321AF9D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64897" y="3513647"/>
            <a:ext cx="5644407" cy="4004752"/>
          </a:xfrm>
          <a:prstGeom prst="rect">
            <a:avLst/>
          </a:prstGeom>
        </p:spPr>
      </p:pic>
      <p:sp>
        <p:nvSpPr>
          <p:cNvPr id="20" name="Titel 1">
            <a:extLst>
              <a:ext uri="{FF2B5EF4-FFF2-40B4-BE49-F238E27FC236}">
                <a16:creationId xmlns:a16="http://schemas.microsoft.com/office/drawing/2014/main" id="{44E2B838-EC3C-F28E-1FCD-395BFE086B06}"/>
              </a:ext>
            </a:extLst>
          </p:cNvPr>
          <p:cNvSpPr>
            <a:spLocks noGrp="1"/>
          </p:cNvSpPr>
          <p:nvPr>
            <p:ph type="ctrTitle" hasCustomPrompt="1"/>
          </p:nvPr>
        </p:nvSpPr>
        <p:spPr>
          <a:xfrm>
            <a:off x="571212" y="1295365"/>
            <a:ext cx="10407166" cy="1583006"/>
          </a:xfrm>
          <a:prstGeom prst="rect">
            <a:avLst/>
          </a:prstGeom>
        </p:spPr>
        <p:txBody>
          <a:bodyPr anchor="b">
            <a:noAutofit/>
          </a:bodyPr>
          <a:lstStyle>
            <a:lvl1pPr algn="l">
              <a:defRPr sz="2963">
                <a:solidFill>
                  <a:schemeClr val="bg1"/>
                </a:solidFill>
              </a:defRPr>
            </a:lvl1pPr>
          </a:lstStyle>
          <a:p>
            <a:r>
              <a:rPr lang="de-DE" dirty="0"/>
              <a:t>Vielen Dank für Ihre Aufmerksamkeit!</a:t>
            </a:r>
          </a:p>
        </p:txBody>
      </p:sp>
      <p:sp>
        <p:nvSpPr>
          <p:cNvPr id="21" name="Untertitel 2">
            <a:extLst>
              <a:ext uri="{FF2B5EF4-FFF2-40B4-BE49-F238E27FC236}">
                <a16:creationId xmlns:a16="http://schemas.microsoft.com/office/drawing/2014/main" id="{14FC033C-EC54-F11B-ABC2-958924C59805}"/>
              </a:ext>
            </a:extLst>
          </p:cNvPr>
          <p:cNvSpPr>
            <a:spLocks noGrp="1"/>
          </p:cNvSpPr>
          <p:nvPr>
            <p:ph type="subTitle" idx="1" hasCustomPrompt="1"/>
          </p:nvPr>
        </p:nvSpPr>
        <p:spPr>
          <a:xfrm>
            <a:off x="571212" y="3009819"/>
            <a:ext cx="10407162" cy="3964395"/>
          </a:xfrm>
        </p:spPr>
        <p:txBody>
          <a:bodyPr>
            <a:noAutofit/>
          </a:bodyPr>
          <a:lstStyle>
            <a:lvl1pPr marL="0" indent="0" algn="l">
              <a:buNone/>
              <a:defRPr sz="1905" b="0">
                <a:solidFill>
                  <a:schemeClr val="bg1"/>
                </a:solidFill>
                <a:latin typeface="+mn-lt"/>
              </a:defRPr>
            </a:lvl1pPr>
            <a:lvl2pPr marL="457194" indent="0" algn="ctr">
              <a:buNone/>
              <a:defRPr sz="2000"/>
            </a:lvl2pPr>
            <a:lvl3pPr marL="914389" indent="0" algn="ctr">
              <a:buNone/>
              <a:defRPr sz="1800"/>
            </a:lvl3pPr>
            <a:lvl4pPr marL="1371583" indent="0" algn="ctr">
              <a:buNone/>
              <a:defRPr sz="1600"/>
            </a:lvl4pPr>
            <a:lvl5pPr marL="1828777" indent="0" algn="ctr">
              <a:buNone/>
              <a:defRPr sz="1600"/>
            </a:lvl5pPr>
            <a:lvl6pPr marL="2285971" indent="0" algn="ctr">
              <a:buNone/>
              <a:defRPr sz="1600"/>
            </a:lvl6pPr>
            <a:lvl7pPr marL="2743167" indent="0" algn="ctr">
              <a:buNone/>
              <a:defRPr sz="1600"/>
            </a:lvl7pPr>
            <a:lvl8pPr marL="3200361" indent="0" algn="ctr">
              <a:buNone/>
              <a:defRPr sz="1600"/>
            </a:lvl8pPr>
            <a:lvl9pPr marL="3657555" indent="0" algn="ctr">
              <a:buNone/>
              <a:defRPr sz="1600"/>
            </a:lvl9pPr>
          </a:lstStyle>
          <a:p>
            <a:r>
              <a:rPr lang="de-DE" dirty="0"/>
              <a:t>Kontakt</a:t>
            </a:r>
          </a:p>
        </p:txBody>
      </p:sp>
      <p:sp>
        <p:nvSpPr>
          <p:cNvPr id="2" name="Rechteck 1">
            <a:extLst>
              <a:ext uri="{FF2B5EF4-FFF2-40B4-BE49-F238E27FC236}">
                <a16:creationId xmlns:a16="http://schemas.microsoft.com/office/drawing/2014/main" id="{C7023642-AA18-0E8B-CB95-72002A8C9100}"/>
              </a:ext>
            </a:extLst>
          </p:cNvPr>
          <p:cNvSpPr>
            <a:spLocks noGrp="1" noRot="1" noMove="1" noResize="1" noEditPoints="1" noAdjustHandles="1" noChangeArrowheads="1" noChangeShapeType="1"/>
          </p:cNvSpPr>
          <p:nvPr userDrawn="1"/>
        </p:nvSpPr>
        <p:spPr>
          <a:xfrm>
            <a:off x="10732110" y="0"/>
            <a:ext cx="1459891" cy="119712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905"/>
          </a:p>
        </p:txBody>
      </p:sp>
      <p:pic>
        <p:nvPicPr>
          <p:cNvPr id="7" name="Grafik 6">
            <a:extLst>
              <a:ext uri="{FF2B5EF4-FFF2-40B4-BE49-F238E27FC236}">
                <a16:creationId xmlns:a16="http://schemas.microsoft.com/office/drawing/2014/main" id="{47A4100E-0438-43B2-9EDF-73AB9DBE541E}"/>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5400000">
            <a:off x="372881" y="2144187"/>
            <a:ext cx="335583" cy="335578"/>
          </a:xfrm>
          <a:prstGeom prst="rect">
            <a:avLst/>
          </a:prstGeom>
        </p:spPr>
      </p:pic>
      <p:pic>
        <p:nvPicPr>
          <p:cNvPr id="5" name="Grafik 4">
            <a:extLst>
              <a:ext uri="{FF2B5EF4-FFF2-40B4-BE49-F238E27FC236}">
                <a16:creationId xmlns:a16="http://schemas.microsoft.com/office/drawing/2014/main" id="{5D7DD7F9-9514-5B40-3B70-9980BE4565C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3580" y="325084"/>
            <a:ext cx="1076002" cy="634954"/>
          </a:xfrm>
          <a:prstGeom prst="rect">
            <a:avLst/>
          </a:prstGeom>
        </p:spPr>
      </p:pic>
    </p:spTree>
    <p:extLst>
      <p:ext uri="{BB962C8B-B14F-4D97-AF65-F5344CB8AC3E}">
        <p14:creationId xmlns:p14="http://schemas.microsoft.com/office/powerpoint/2010/main" val="2319011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85855"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Titelfoto" descr="Titelfoto (zum Austauschen: Rechtsklick → Bild ändern)"/>
          <p:cNvPicPr>
            <a:picLocks noChangeAspect="1"/>
          </p:cNvPicPr>
          <p:nvPr/>
        </p:nvPicPr>
        <p:blipFill>
          <a:blip r:embed="rId3"/>
          <a:stretch>
            <a:fillRect/>
          </a:stretch>
        </p:blipFill>
        <p:spPr>
          <a:xfrm>
            <a:off x="0" y="1514246"/>
            <a:ext cx="12191695" cy="5343754"/>
          </a:xfrm>
          <a:prstGeom prst="rect">
            <a:avLst/>
          </a:prstGeom>
        </p:spPr>
      </p:pic>
      <p:sp>
        <p:nvSpPr>
          <p:cNvPr id="3" name="Titelbox"/>
          <p:cNvSpPr/>
          <p:nvPr/>
        </p:nvSpPr>
        <p:spPr>
          <a:xfrm flipV="1">
            <a:off x="0" y="0"/>
            <a:ext cx="7428586" cy="4653382"/>
          </a:xfrm>
          <a:prstGeom prst="round1Rect">
            <a:avLst/>
          </a:prstGeom>
          <a:solidFill>
            <a:schemeClr val="accent1"/>
          </a:solidFill>
          <a:ln/>
        </p:spPr>
      </p:sp>
      <p:sp>
        <p:nvSpPr>
          <p:cNvPr id="4" name="Bildnachweis"/>
          <p:cNvSpPr txBox="1"/>
          <p:nvPr/>
        </p:nvSpPr>
        <p:spPr>
          <a:xfrm rot="16200000">
            <a:off x="11323015" y="5989320"/>
            <a:ext cx="731520" cy="201168"/>
          </a:xfrm>
          <a:prstGeom prst="rect">
            <a:avLst/>
          </a:prstGeom>
          <a:noFill/>
          <a:ln/>
        </p:spPr>
        <p:txBody>
          <a:bodyPr wrap="square" lIns="0" tIns="0" rIns="0" bIns="0" rtlCol="0" anchor="ctr"/>
          <a:lstStyle/>
          <a:p>
            <a:pPr marL="0" indent="0" algn="r">
              <a:buNone/>
            </a:pPr>
            <a:r>
              <a:rPr lang="en-US" sz="800" dirty="0">
                <a:solidFill>
                  <a:schemeClr val="bg1"/>
                </a:solidFill>
              </a:rPr>
              <a:t>© T. Kottal</a:t>
            </a:r>
            <a:endParaRPr lang="en-US" sz="800" dirty="0"/>
          </a:p>
        </p:txBody>
      </p:sp>
      <p:sp>
        <p:nvSpPr>
          <p:cNvPr id="5" name="Text 0"/>
          <p:cNvSpPr>
            <a:spLocks noGrp="1"/>
          </p:cNvSpPr>
          <p:nvPr>
            <p:ph type="title" idx="101" hasCustomPrompt="1"/>
          </p:nvPr>
        </p:nvSpPr>
        <p:spPr>
          <a:xfrm>
            <a:off x="571500" y="1294790"/>
            <a:ext cx="6473952" cy="1581912"/>
          </a:xfrm>
          <a:prstGeom prst="rect">
            <a:avLst/>
          </a:prstGeom>
          <a:noFill/>
          <a:ln/>
        </p:spPr>
        <p:txBody>
          <a:bodyPr wrap="square" lIns="0" tIns="0" rIns="0" bIns="0" rtlCol="0" anchor="b"/>
          <a:lstStyle/>
          <a:p>
            <a:pPr marL="0" indent="0" algn="l">
              <a:buNone/>
            </a:pPr>
            <a:r>
              <a:rPr lang="en-US" dirty="0"/>
              <a:t>2. </a:t>
            </a:r>
            <a:r>
              <a:rPr lang="en-US" dirty="0" err="1"/>
              <a:t>Netzwerktreffen</a:t>
            </a:r>
            <a:r>
              <a:rPr lang="en-US" dirty="0"/>
              <a:t> </a:t>
            </a:r>
            <a:r>
              <a:rPr lang="en-US" sz="3000" b="1" dirty="0" err="1">
                <a:solidFill>
                  <a:schemeClr val="bg1"/>
                </a:solidFill>
                <a:latin typeface="Mosfit" pitchFamily="34" charset="0"/>
                <a:ea typeface="Mosfit" pitchFamily="34" charset="-122"/>
                <a:cs typeface="Mosfit" pitchFamily="34" charset="-120"/>
              </a:rPr>
              <a:t>Engagiert</a:t>
            </a:r>
            <a:r>
              <a:rPr lang="en-US" sz="3000" b="1" dirty="0">
                <a:solidFill>
                  <a:schemeClr val="bg1"/>
                </a:solidFill>
                <a:latin typeface="Mosfit" pitchFamily="34" charset="0"/>
                <a:ea typeface="Mosfit" pitchFamily="34" charset="-122"/>
                <a:cs typeface="Mosfit" pitchFamily="34" charset="-120"/>
              </a:rPr>
              <a:t> für Mosbach</a:t>
            </a:r>
            <a:endParaRPr lang="en-US" sz="3000" dirty="0"/>
          </a:p>
        </p:txBody>
      </p:sp>
      <p:sp>
        <p:nvSpPr>
          <p:cNvPr id="6" name="Text 0"/>
          <p:cNvSpPr>
            <a:spLocks noGrp="1"/>
          </p:cNvSpPr>
          <p:nvPr>
            <p:ph type="body" idx="102" hasCustomPrompt="1"/>
          </p:nvPr>
        </p:nvSpPr>
        <p:spPr>
          <a:xfrm>
            <a:off x="571500" y="3009290"/>
            <a:ext cx="6473952" cy="1188720"/>
          </a:xfrm>
          <a:prstGeom prst="rect">
            <a:avLst/>
          </a:prstGeom>
          <a:noFill/>
          <a:ln/>
        </p:spPr>
        <p:txBody>
          <a:bodyPr wrap="square" lIns="0" tIns="0" rIns="0" bIns="0" rtlCol="0" anchor="t"/>
          <a:lstStyle/>
          <a:p>
            <a:pPr marL="0" indent="0">
              <a:buNone/>
            </a:pPr>
            <a:r>
              <a:rPr lang="en-US" sz="1700" dirty="0" err="1">
                <a:solidFill>
                  <a:schemeClr val="bg1"/>
                </a:solidFill>
              </a:rPr>
              <a:t>Vorstellung</a:t>
            </a:r>
            <a:r>
              <a:rPr lang="en-US" sz="1700" dirty="0">
                <a:solidFill>
                  <a:schemeClr val="bg1"/>
                </a:solidFill>
              </a:rPr>
              <a:t> der Online-</a:t>
            </a:r>
            <a:r>
              <a:rPr lang="en-US" sz="1700" dirty="0" err="1">
                <a:solidFill>
                  <a:schemeClr val="bg1"/>
                </a:solidFill>
              </a:rPr>
              <a:t>Ehrenamtsbörse</a:t>
            </a:r>
            <a:r>
              <a:rPr lang="en-US" sz="1700" dirty="0">
                <a:solidFill>
                  <a:schemeClr val="bg1"/>
                </a:solidFill>
              </a:rPr>
              <a:t> für Vereine, Träger, Initiativen und </a:t>
            </a:r>
            <a:r>
              <a:rPr lang="en-US" dirty="0" err="1"/>
              <a:t>Diskussion</a:t>
            </a:r>
            <a:endParaRPr lang="en-US" sz="1700" dirty="0">
              <a:solidFill>
                <a:schemeClr val="bg1"/>
              </a:solidFill>
            </a:endParaRPr>
          </a:p>
          <a:p>
            <a:pPr marL="0" indent="0">
              <a:buNone/>
            </a:pPr>
            <a:endParaRPr lang="en-US" sz="1700" dirty="0"/>
          </a:p>
          <a:p>
            <a:pPr marL="0" indent="0">
              <a:buNone/>
            </a:pPr>
            <a:r>
              <a:rPr lang="en-US" sz="1400" dirty="0">
                <a:solidFill>
                  <a:schemeClr val="bg1"/>
                </a:solidFill>
              </a:rPr>
              <a:t>12. Oktober 2026 </a:t>
            </a:r>
            <a:endParaRPr lang="en-US" sz="17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548640" y="411480"/>
            <a:ext cx="9692640" cy="822960"/>
          </a:xfrm>
          <a:prstGeom prst="rect">
            <a:avLst/>
          </a:prstGeom>
          <a:noFill/>
          <a:ln/>
        </p:spPr>
        <p:txBody>
          <a:bodyPr wrap="square" lIns="0" tIns="0" rIns="0" bIns="0" rtlCol="0" anchor="ctr"/>
          <a:lstStyle/>
          <a:p>
            <a:pPr marL="0" indent="0" algn="l">
              <a:buNone/>
            </a:pPr>
            <a:r>
              <a:rPr lang="en-US" sz="3000" b="1" dirty="0">
                <a:solidFill>
                  <a:schemeClr val="tx1"/>
                </a:solidFill>
                <a:latin typeface="Mosfit" pitchFamily="34" charset="0"/>
                <a:ea typeface="Mosfit" pitchFamily="34" charset="-122"/>
                <a:cs typeface="Mosfit" pitchFamily="34" charset="-120"/>
              </a:rPr>
              <a:t>Worum es heute geht</a:t>
            </a:r>
            <a:endParaRPr lang="en-US" sz="3000" dirty="0"/>
          </a:p>
        </p:txBody>
      </p:sp>
      <p:sp>
        <p:nvSpPr>
          <p:cNvPr id="3" name="Agenda-Karte 1"/>
          <p:cNvSpPr/>
          <p:nvPr/>
        </p:nvSpPr>
        <p:spPr>
          <a:xfrm>
            <a:off x="548640" y="2011680"/>
            <a:ext cx="2606040" cy="3108960"/>
          </a:xfrm>
          <a:prstGeom prst="roundRect">
            <a:avLst>
              <a:gd name="adj" fmla="val 4211"/>
            </a:avLst>
          </a:prstGeom>
          <a:solidFill>
            <a:schemeClr val="bg2"/>
          </a:solidFill>
          <a:ln/>
        </p:spPr>
      </p:sp>
      <p:sp>
        <p:nvSpPr>
          <p:cNvPr id="4" name="Nummer 1"/>
          <p:cNvSpPr/>
          <p:nvPr/>
        </p:nvSpPr>
        <p:spPr>
          <a:xfrm>
            <a:off x="868680" y="2377440"/>
            <a:ext cx="640080" cy="640080"/>
          </a:xfrm>
          <a:prstGeom prst="ellipse">
            <a:avLst/>
          </a:prstGeom>
          <a:solidFill>
            <a:schemeClr val="accent1"/>
          </a:solidFill>
          <a:ln/>
        </p:spPr>
      </p:sp>
      <p:sp>
        <p:nvSpPr>
          <p:cNvPr id="5" name="Text 3"/>
          <p:cNvSpPr txBox="1"/>
          <p:nvPr/>
        </p:nvSpPr>
        <p:spPr>
          <a:xfrm>
            <a:off x="868680" y="2377440"/>
            <a:ext cx="640080" cy="640080"/>
          </a:xfrm>
          <a:prstGeom prst="rect">
            <a:avLst/>
          </a:prstGeom>
          <a:noFill/>
          <a:ln/>
        </p:spPr>
        <p:txBody>
          <a:bodyPr wrap="square" lIns="0" tIns="0" rIns="0" bIns="0" rtlCol="0" anchor="ctr"/>
          <a:lstStyle/>
          <a:p>
            <a:pPr marL="0" indent="0" algn="ctr">
              <a:buNone/>
            </a:pPr>
            <a:r>
              <a:rPr lang="en-US" sz="1800" b="1" dirty="0">
                <a:solidFill>
                  <a:schemeClr val="bg1"/>
                </a:solidFill>
                <a:latin typeface="Mosfit" pitchFamily="34" charset="0"/>
                <a:ea typeface="Mosfit" pitchFamily="34" charset="-122"/>
                <a:cs typeface="Mosfit" pitchFamily="34" charset="-120"/>
              </a:rPr>
              <a:t>1</a:t>
            </a:r>
            <a:endParaRPr lang="en-US" sz="1800" dirty="0"/>
          </a:p>
        </p:txBody>
      </p:sp>
      <p:sp>
        <p:nvSpPr>
          <p:cNvPr id="6" name="Text 4"/>
          <p:cNvSpPr txBox="1"/>
          <p:nvPr/>
        </p:nvSpPr>
        <p:spPr>
          <a:xfrm>
            <a:off x="868680" y="3291840"/>
            <a:ext cx="2011680" cy="822960"/>
          </a:xfrm>
          <a:prstGeom prst="rect">
            <a:avLst/>
          </a:prstGeom>
          <a:noFill/>
          <a:ln/>
        </p:spPr>
        <p:txBody>
          <a:bodyPr wrap="square" lIns="0" tIns="0" rIns="0" bIns="0" rtlCol="0" anchor="t"/>
          <a:lstStyle/>
          <a:p>
            <a:pPr marL="0" indent="0">
              <a:buNone/>
            </a:pPr>
            <a:r>
              <a:rPr lang="en-US" sz="2000" b="1" dirty="0">
                <a:solidFill>
                  <a:schemeClr val="tx1"/>
                </a:solidFill>
                <a:latin typeface="Mosfit" pitchFamily="34" charset="0"/>
                <a:ea typeface="Mosfit" pitchFamily="34" charset="-122"/>
                <a:cs typeface="Mosfit" pitchFamily="34" charset="-120"/>
              </a:rPr>
              <a:t>Warum eine Börse?</a:t>
            </a:r>
            <a:endParaRPr lang="en-US" sz="2000" dirty="0"/>
          </a:p>
        </p:txBody>
      </p:sp>
      <p:sp>
        <p:nvSpPr>
          <p:cNvPr id="7" name="Text 5"/>
          <p:cNvSpPr txBox="1"/>
          <p:nvPr/>
        </p:nvSpPr>
        <p:spPr>
          <a:xfrm>
            <a:off x="868680" y="4114800"/>
            <a:ext cx="2011680" cy="1005840"/>
          </a:xfrm>
          <a:prstGeom prst="rect">
            <a:avLst/>
          </a:prstGeom>
          <a:noFill/>
          <a:ln/>
        </p:spPr>
        <p:txBody>
          <a:bodyPr wrap="square" lIns="0" tIns="0" rIns="0" bIns="0" rtlCol="0" anchor="t"/>
          <a:lstStyle/>
          <a:p>
            <a:pPr marL="0" indent="0">
              <a:buNone/>
            </a:pPr>
            <a:r>
              <a:rPr lang="en-US" sz="1400" dirty="0">
                <a:solidFill>
                  <a:schemeClr val="tx2"/>
                </a:solidFill>
              </a:rPr>
              <a:t>Was wir beobachten und wer mitmachen kann</a:t>
            </a:r>
            <a:endParaRPr lang="en-US" sz="1400" dirty="0"/>
          </a:p>
        </p:txBody>
      </p:sp>
      <p:sp>
        <p:nvSpPr>
          <p:cNvPr id="8" name="Agenda-Karte 2"/>
          <p:cNvSpPr/>
          <p:nvPr/>
        </p:nvSpPr>
        <p:spPr>
          <a:xfrm>
            <a:off x="3383280" y="2011680"/>
            <a:ext cx="2606040" cy="3108960"/>
          </a:xfrm>
          <a:prstGeom prst="roundRect">
            <a:avLst>
              <a:gd name="adj" fmla="val 4211"/>
            </a:avLst>
          </a:prstGeom>
          <a:solidFill>
            <a:schemeClr val="bg2"/>
          </a:solidFill>
          <a:ln/>
        </p:spPr>
      </p:sp>
      <p:sp>
        <p:nvSpPr>
          <p:cNvPr id="9" name="Nummer 2"/>
          <p:cNvSpPr/>
          <p:nvPr/>
        </p:nvSpPr>
        <p:spPr>
          <a:xfrm>
            <a:off x="3703320" y="2377440"/>
            <a:ext cx="640080" cy="640080"/>
          </a:xfrm>
          <a:prstGeom prst="ellipse">
            <a:avLst/>
          </a:prstGeom>
          <a:solidFill>
            <a:schemeClr val="accent1"/>
          </a:solidFill>
          <a:ln/>
        </p:spPr>
      </p:sp>
      <p:sp>
        <p:nvSpPr>
          <p:cNvPr id="10" name="Text 8"/>
          <p:cNvSpPr txBox="1"/>
          <p:nvPr/>
        </p:nvSpPr>
        <p:spPr>
          <a:xfrm>
            <a:off x="3703320" y="2377440"/>
            <a:ext cx="640080" cy="640080"/>
          </a:xfrm>
          <a:prstGeom prst="rect">
            <a:avLst/>
          </a:prstGeom>
          <a:noFill/>
          <a:ln/>
        </p:spPr>
        <p:txBody>
          <a:bodyPr wrap="square" lIns="0" tIns="0" rIns="0" bIns="0" rtlCol="0" anchor="ctr"/>
          <a:lstStyle/>
          <a:p>
            <a:pPr marL="0" indent="0" algn="ctr">
              <a:buNone/>
            </a:pPr>
            <a:r>
              <a:rPr lang="en-US" sz="1800" b="1" dirty="0">
                <a:solidFill>
                  <a:schemeClr val="bg1"/>
                </a:solidFill>
                <a:latin typeface="Mosfit" pitchFamily="34" charset="0"/>
                <a:ea typeface="Mosfit" pitchFamily="34" charset="-122"/>
                <a:cs typeface="Mosfit" pitchFamily="34" charset="-120"/>
              </a:rPr>
              <a:t>2</a:t>
            </a:r>
            <a:endParaRPr lang="en-US" sz="1800" dirty="0"/>
          </a:p>
        </p:txBody>
      </p:sp>
      <p:sp>
        <p:nvSpPr>
          <p:cNvPr id="11" name="Text 9"/>
          <p:cNvSpPr txBox="1"/>
          <p:nvPr/>
        </p:nvSpPr>
        <p:spPr>
          <a:xfrm>
            <a:off x="3703320" y="3291840"/>
            <a:ext cx="2011680" cy="822960"/>
          </a:xfrm>
          <a:prstGeom prst="rect">
            <a:avLst/>
          </a:prstGeom>
          <a:noFill/>
          <a:ln/>
        </p:spPr>
        <p:txBody>
          <a:bodyPr wrap="square" lIns="0" tIns="0" rIns="0" bIns="0" rtlCol="0" anchor="t"/>
          <a:lstStyle/>
          <a:p>
            <a:pPr marL="0" indent="0">
              <a:buNone/>
            </a:pPr>
            <a:r>
              <a:rPr lang="en-US" sz="2000" b="1" dirty="0">
                <a:solidFill>
                  <a:schemeClr val="tx1"/>
                </a:solidFill>
                <a:latin typeface="Mosfit" pitchFamily="34" charset="0"/>
                <a:ea typeface="Mosfit" pitchFamily="34" charset="-122"/>
                <a:cs typeface="Mosfit" pitchFamily="34" charset="-120"/>
              </a:rPr>
              <a:t>Die Plattform</a:t>
            </a:r>
            <a:endParaRPr lang="en-US" sz="2000" dirty="0"/>
          </a:p>
        </p:txBody>
      </p:sp>
      <p:sp>
        <p:nvSpPr>
          <p:cNvPr id="12" name="Text 10"/>
          <p:cNvSpPr txBox="1"/>
          <p:nvPr/>
        </p:nvSpPr>
        <p:spPr>
          <a:xfrm>
            <a:off x="3703320" y="4114800"/>
            <a:ext cx="2011680" cy="1005840"/>
          </a:xfrm>
          <a:prstGeom prst="rect">
            <a:avLst/>
          </a:prstGeom>
          <a:noFill/>
          <a:ln/>
        </p:spPr>
        <p:txBody>
          <a:bodyPr wrap="square" lIns="0" tIns="0" rIns="0" bIns="0" rtlCol="0" anchor="t"/>
          <a:lstStyle/>
          <a:p>
            <a:pPr marL="0" indent="0">
              <a:buNone/>
            </a:pPr>
            <a:r>
              <a:rPr lang="en-US" sz="1400" dirty="0">
                <a:solidFill>
                  <a:schemeClr val="tx2"/>
                </a:solidFill>
              </a:rPr>
              <a:t>Beispiele: suchen, finden, Kontakt aufnehmen</a:t>
            </a:r>
            <a:endParaRPr lang="en-US" sz="1400" dirty="0"/>
          </a:p>
        </p:txBody>
      </p:sp>
      <p:sp>
        <p:nvSpPr>
          <p:cNvPr id="13" name="Agenda-Karte 3"/>
          <p:cNvSpPr/>
          <p:nvPr/>
        </p:nvSpPr>
        <p:spPr>
          <a:xfrm>
            <a:off x="6217920" y="2011680"/>
            <a:ext cx="2606040" cy="3108960"/>
          </a:xfrm>
          <a:prstGeom prst="roundRect">
            <a:avLst>
              <a:gd name="adj" fmla="val 4211"/>
            </a:avLst>
          </a:prstGeom>
          <a:solidFill>
            <a:schemeClr val="bg2"/>
          </a:solidFill>
          <a:ln/>
        </p:spPr>
      </p:sp>
      <p:sp>
        <p:nvSpPr>
          <p:cNvPr id="14" name="Nummer 3"/>
          <p:cNvSpPr/>
          <p:nvPr/>
        </p:nvSpPr>
        <p:spPr>
          <a:xfrm>
            <a:off x="6537960" y="2377440"/>
            <a:ext cx="640080" cy="640080"/>
          </a:xfrm>
          <a:prstGeom prst="ellipse">
            <a:avLst/>
          </a:prstGeom>
          <a:solidFill>
            <a:schemeClr val="accent1"/>
          </a:solidFill>
          <a:ln/>
        </p:spPr>
      </p:sp>
      <p:sp>
        <p:nvSpPr>
          <p:cNvPr id="15" name="Text 13"/>
          <p:cNvSpPr txBox="1"/>
          <p:nvPr/>
        </p:nvSpPr>
        <p:spPr>
          <a:xfrm>
            <a:off x="6537960" y="2377440"/>
            <a:ext cx="640080" cy="640080"/>
          </a:xfrm>
          <a:prstGeom prst="rect">
            <a:avLst/>
          </a:prstGeom>
          <a:noFill/>
          <a:ln/>
        </p:spPr>
        <p:txBody>
          <a:bodyPr wrap="square" lIns="0" tIns="0" rIns="0" bIns="0" rtlCol="0" anchor="ctr"/>
          <a:lstStyle/>
          <a:p>
            <a:pPr marL="0" indent="0" algn="ctr">
              <a:buNone/>
            </a:pPr>
            <a:r>
              <a:rPr lang="en-US" sz="1800" b="1" dirty="0">
                <a:solidFill>
                  <a:schemeClr val="bg1"/>
                </a:solidFill>
                <a:latin typeface="Mosfit" pitchFamily="34" charset="0"/>
                <a:ea typeface="Mosfit" pitchFamily="34" charset="-122"/>
                <a:cs typeface="Mosfit" pitchFamily="34" charset="-120"/>
              </a:rPr>
              <a:t>3</a:t>
            </a:r>
            <a:endParaRPr lang="en-US" sz="1800" dirty="0"/>
          </a:p>
        </p:txBody>
      </p:sp>
      <p:sp>
        <p:nvSpPr>
          <p:cNvPr id="16" name="Text 14"/>
          <p:cNvSpPr txBox="1"/>
          <p:nvPr/>
        </p:nvSpPr>
        <p:spPr>
          <a:xfrm>
            <a:off x="6537960" y="3291840"/>
            <a:ext cx="2011680" cy="822960"/>
          </a:xfrm>
          <a:prstGeom prst="rect">
            <a:avLst/>
          </a:prstGeom>
          <a:noFill/>
          <a:ln/>
        </p:spPr>
        <p:txBody>
          <a:bodyPr wrap="square" lIns="0" tIns="0" rIns="0" bIns="0" rtlCol="0" anchor="t"/>
          <a:lstStyle/>
          <a:p>
            <a:pPr marL="0" indent="0">
              <a:buNone/>
            </a:pPr>
            <a:r>
              <a:rPr lang="en-US" sz="2000" b="1" dirty="0">
                <a:solidFill>
                  <a:schemeClr val="tx1"/>
                </a:solidFill>
                <a:latin typeface="Mosfit" pitchFamily="34" charset="0"/>
                <a:ea typeface="Mosfit" pitchFamily="34" charset="-122"/>
                <a:cs typeface="Mosfit" pitchFamily="34" charset="-120"/>
              </a:rPr>
              <a:t>So funktioniert's</a:t>
            </a:r>
            <a:endParaRPr lang="en-US" sz="2000" dirty="0"/>
          </a:p>
        </p:txBody>
      </p:sp>
      <p:sp>
        <p:nvSpPr>
          <p:cNvPr id="17" name="Text 15"/>
          <p:cNvSpPr txBox="1"/>
          <p:nvPr/>
        </p:nvSpPr>
        <p:spPr>
          <a:xfrm>
            <a:off x="6537960" y="4114800"/>
            <a:ext cx="2011680" cy="1005840"/>
          </a:xfrm>
          <a:prstGeom prst="rect">
            <a:avLst/>
          </a:prstGeom>
          <a:noFill/>
          <a:ln/>
        </p:spPr>
        <p:txBody>
          <a:bodyPr wrap="square" lIns="0" tIns="0" rIns="0" bIns="0" rtlCol="0" anchor="t"/>
          <a:lstStyle/>
          <a:p>
            <a:pPr marL="0" indent="0">
              <a:buNone/>
            </a:pPr>
            <a:r>
              <a:rPr lang="en-US" sz="1400" dirty="0">
                <a:solidFill>
                  <a:schemeClr val="tx2"/>
                </a:solidFill>
              </a:rPr>
              <a:t>Angebote eintragen, Freiwillige registrieren</a:t>
            </a:r>
            <a:endParaRPr lang="en-US" sz="1400" dirty="0"/>
          </a:p>
        </p:txBody>
      </p:sp>
      <p:sp>
        <p:nvSpPr>
          <p:cNvPr id="18" name="Agenda-Karte 4"/>
          <p:cNvSpPr/>
          <p:nvPr/>
        </p:nvSpPr>
        <p:spPr>
          <a:xfrm>
            <a:off x="9052560" y="2011680"/>
            <a:ext cx="2606040" cy="3108960"/>
          </a:xfrm>
          <a:prstGeom prst="roundRect">
            <a:avLst>
              <a:gd name="adj" fmla="val 4211"/>
            </a:avLst>
          </a:prstGeom>
          <a:solidFill>
            <a:schemeClr val="bg2"/>
          </a:solidFill>
          <a:ln/>
        </p:spPr>
      </p:sp>
      <p:sp>
        <p:nvSpPr>
          <p:cNvPr id="19" name="Nummer 4"/>
          <p:cNvSpPr/>
          <p:nvPr/>
        </p:nvSpPr>
        <p:spPr>
          <a:xfrm>
            <a:off x="9372600" y="2377440"/>
            <a:ext cx="640080" cy="640080"/>
          </a:xfrm>
          <a:prstGeom prst="ellipse">
            <a:avLst/>
          </a:prstGeom>
          <a:solidFill>
            <a:schemeClr val="accent1"/>
          </a:solidFill>
          <a:ln/>
        </p:spPr>
      </p:sp>
      <p:sp>
        <p:nvSpPr>
          <p:cNvPr id="20" name="Text 18"/>
          <p:cNvSpPr txBox="1"/>
          <p:nvPr/>
        </p:nvSpPr>
        <p:spPr>
          <a:xfrm>
            <a:off x="9372600" y="2377440"/>
            <a:ext cx="640080" cy="640080"/>
          </a:xfrm>
          <a:prstGeom prst="rect">
            <a:avLst/>
          </a:prstGeom>
          <a:noFill/>
          <a:ln/>
        </p:spPr>
        <p:txBody>
          <a:bodyPr wrap="square" lIns="0" tIns="0" rIns="0" bIns="0" rtlCol="0" anchor="ctr"/>
          <a:lstStyle/>
          <a:p>
            <a:pPr marL="0" indent="0" algn="ctr">
              <a:buNone/>
            </a:pPr>
            <a:r>
              <a:rPr lang="en-US" sz="1800" b="1" dirty="0">
                <a:solidFill>
                  <a:schemeClr val="bg1"/>
                </a:solidFill>
                <a:latin typeface="Mosfit" pitchFamily="34" charset="0"/>
                <a:ea typeface="Mosfit" pitchFamily="34" charset="-122"/>
                <a:cs typeface="Mosfit" pitchFamily="34" charset="-120"/>
              </a:rPr>
              <a:t>4</a:t>
            </a:r>
            <a:endParaRPr lang="en-US" sz="1800" dirty="0"/>
          </a:p>
        </p:txBody>
      </p:sp>
      <p:sp>
        <p:nvSpPr>
          <p:cNvPr id="21" name="Text 19"/>
          <p:cNvSpPr txBox="1"/>
          <p:nvPr/>
        </p:nvSpPr>
        <p:spPr>
          <a:xfrm>
            <a:off x="9372600" y="3291840"/>
            <a:ext cx="2011680" cy="822960"/>
          </a:xfrm>
          <a:prstGeom prst="rect">
            <a:avLst/>
          </a:prstGeom>
          <a:noFill/>
          <a:ln/>
        </p:spPr>
        <p:txBody>
          <a:bodyPr wrap="square" lIns="0" tIns="0" rIns="0" bIns="0" rtlCol="0" anchor="t"/>
          <a:lstStyle/>
          <a:p>
            <a:pPr marL="0" indent="0">
              <a:buNone/>
            </a:pPr>
            <a:r>
              <a:rPr lang="en-US" sz="2000" b="1" dirty="0">
                <a:solidFill>
                  <a:schemeClr val="tx1"/>
                </a:solidFill>
                <a:latin typeface="Mosfit" pitchFamily="34" charset="0"/>
                <a:ea typeface="Mosfit" pitchFamily="34" charset="-122"/>
                <a:cs typeface="Mosfit" pitchFamily="34" charset="-120"/>
              </a:rPr>
              <a:t>Mitmachen</a:t>
            </a:r>
            <a:endParaRPr lang="en-US" sz="2000" dirty="0"/>
          </a:p>
        </p:txBody>
      </p:sp>
      <p:sp>
        <p:nvSpPr>
          <p:cNvPr id="22" name="Text 20"/>
          <p:cNvSpPr txBox="1"/>
          <p:nvPr/>
        </p:nvSpPr>
        <p:spPr>
          <a:xfrm>
            <a:off x="9372600" y="4114800"/>
            <a:ext cx="2011680" cy="1005840"/>
          </a:xfrm>
          <a:prstGeom prst="rect">
            <a:avLst/>
          </a:prstGeom>
          <a:noFill/>
          <a:ln/>
        </p:spPr>
        <p:txBody>
          <a:bodyPr wrap="square" lIns="0" tIns="0" rIns="0" bIns="0" rtlCol="0" anchor="t"/>
          <a:lstStyle/>
          <a:p>
            <a:pPr marL="0" indent="0">
              <a:buNone/>
            </a:pPr>
            <a:r>
              <a:rPr lang="en-US" sz="1400" dirty="0" err="1">
                <a:solidFill>
                  <a:schemeClr val="tx2"/>
                </a:solidFill>
              </a:rPr>
              <a:t>Diskussion</a:t>
            </a:r>
            <a:r>
              <a:rPr lang="en-US" sz="1400" dirty="0">
                <a:solidFill>
                  <a:schemeClr val="tx2"/>
                </a:solidFill>
              </a:rPr>
              <a:t>: Wie </a:t>
            </a:r>
            <a:r>
              <a:rPr lang="en-US" sz="1400" dirty="0" err="1">
                <a:solidFill>
                  <a:schemeClr val="tx2"/>
                </a:solidFill>
              </a:rPr>
              <a:t>wird</a:t>
            </a:r>
            <a:r>
              <a:rPr lang="en-US" sz="1400" dirty="0">
                <a:solidFill>
                  <a:schemeClr val="tx2"/>
                </a:solidFill>
              </a:rPr>
              <a:t> die </a:t>
            </a:r>
            <a:r>
              <a:rPr lang="en-US" sz="1400" dirty="0" err="1">
                <a:solidFill>
                  <a:schemeClr val="tx2"/>
                </a:solidFill>
              </a:rPr>
              <a:t>Plattform</a:t>
            </a:r>
            <a:r>
              <a:rPr lang="en-US" sz="1400" dirty="0">
                <a:solidFill>
                  <a:schemeClr val="tx2"/>
                </a:solidFill>
              </a:rPr>
              <a:t> </a:t>
            </a:r>
            <a:r>
              <a:rPr lang="en-US" sz="1400" dirty="0" err="1">
                <a:solidFill>
                  <a:schemeClr val="tx2"/>
                </a:solidFill>
              </a:rPr>
              <a:t>ein</a:t>
            </a:r>
            <a:r>
              <a:rPr lang="en-US" sz="1400" dirty="0">
                <a:solidFill>
                  <a:schemeClr val="tx2"/>
                </a:solidFill>
              </a:rPr>
              <a:t> </a:t>
            </a:r>
            <a:r>
              <a:rPr lang="en-US" sz="1400" dirty="0" err="1">
                <a:solidFill>
                  <a:schemeClr val="tx2"/>
                </a:solidFill>
              </a:rPr>
              <a:t>Erfolg</a:t>
            </a:r>
            <a:r>
              <a:rPr lang="en-US" sz="1400" dirty="0">
                <a:solidFill>
                  <a:schemeClr val="tx2"/>
                </a:solidFill>
              </a:rPr>
              <a:t>? Wie </a:t>
            </a:r>
            <a:r>
              <a:rPr lang="en-US" sz="1400" dirty="0" err="1">
                <a:solidFill>
                  <a:schemeClr val="tx2"/>
                </a:solidFill>
              </a:rPr>
              <a:t>wird</a:t>
            </a:r>
            <a:r>
              <a:rPr lang="en-US" sz="1400" dirty="0">
                <a:solidFill>
                  <a:schemeClr val="tx2"/>
                </a:solidFill>
              </a:rPr>
              <a:t> das </a:t>
            </a:r>
            <a:r>
              <a:rPr lang="en-US" sz="1400" dirty="0" err="1">
                <a:solidFill>
                  <a:schemeClr val="tx2"/>
                </a:solidFill>
              </a:rPr>
              <a:t>Ehrenamt</a:t>
            </a:r>
            <a:r>
              <a:rPr lang="en-US" sz="1400" dirty="0">
                <a:solidFill>
                  <a:schemeClr val="tx2"/>
                </a:solidFill>
              </a:rPr>
              <a:t> </a:t>
            </a:r>
            <a:r>
              <a:rPr lang="en-US" sz="1400" dirty="0" err="1">
                <a:solidFill>
                  <a:schemeClr val="tx2"/>
                </a:solidFill>
              </a:rPr>
              <a:t>sichtbarer</a:t>
            </a:r>
            <a:r>
              <a:rPr lang="en-US" sz="1400" dirty="0">
                <a:solidFill>
                  <a:schemeClr val="tx2"/>
                </a:solidFill>
              </a:rPr>
              <a:t>?</a:t>
            </a:r>
            <a:endParaRPr lang="en-US" sz="1400" dirty="0"/>
          </a:p>
        </p:txBody>
      </p:sp>
      <p:sp>
        <p:nvSpPr>
          <p:cNvPr id="25" name="Slide Number Placeholder 0"/>
          <p:cNvSpPr>
            <a:spLocks noGrp="1"/>
          </p:cNvSpPr>
          <p:nvPr>
            <p:ph type="sldNum" sz="quarter" idx="4294967295"/>
          </p:nvPr>
        </p:nvSpPr>
        <p:spPr>
          <a:xfrm>
            <a:off x="11185855"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3" hasCustomPrompt="1"/>
          </p:nvPr>
        </p:nvSpPr>
        <p:spPr>
          <a:xfrm>
            <a:off x="571500" y="1418234"/>
            <a:ext cx="9601200" cy="2094890"/>
          </a:xfrm>
          <a:prstGeom prst="rect">
            <a:avLst/>
          </a:prstGeom>
          <a:noFill/>
          <a:ln/>
        </p:spPr>
        <p:txBody>
          <a:bodyPr wrap="square" lIns="0" tIns="0" rIns="0" bIns="0" rtlCol="0" anchor="b"/>
          <a:lstStyle/>
          <a:p>
            <a:pPr marL="0" indent="0" algn="l">
              <a:buNone/>
            </a:pPr>
            <a:r>
              <a:rPr lang="en-US" sz="3400" b="1" dirty="0">
                <a:solidFill>
                  <a:schemeClr val="accent1"/>
                </a:solidFill>
                <a:latin typeface="Mosfit" pitchFamily="34" charset="0"/>
                <a:ea typeface="Mosfit" pitchFamily="34" charset="-122"/>
                <a:cs typeface="Mosfit" pitchFamily="34" charset="-120"/>
              </a:rPr>
              <a:t>Warum eine Börse?</a:t>
            </a:r>
            <a:endParaRPr lang="en-US" sz="3400" dirty="0"/>
          </a:p>
        </p:txBody>
      </p:sp>
      <p:sp>
        <p:nvSpPr>
          <p:cNvPr id="3" name="Text 0"/>
          <p:cNvSpPr>
            <a:spLocks noGrp="1"/>
          </p:cNvSpPr>
          <p:nvPr>
            <p:ph type="body" idx="104" hasCustomPrompt="1"/>
          </p:nvPr>
        </p:nvSpPr>
        <p:spPr>
          <a:xfrm>
            <a:off x="571500" y="3611880"/>
            <a:ext cx="7315200" cy="1371600"/>
          </a:xfrm>
          <a:prstGeom prst="rect">
            <a:avLst/>
          </a:prstGeom>
          <a:noFill/>
          <a:ln/>
        </p:spPr>
        <p:txBody>
          <a:bodyPr wrap="square" lIns="0" tIns="0" rIns="0" bIns="0" rtlCol="0" anchor="t"/>
          <a:lstStyle/>
          <a:p>
            <a:pPr marL="0" indent="0">
              <a:buNone/>
            </a:pPr>
            <a:r>
              <a:rPr lang="en-US" sz="1800" dirty="0">
                <a:solidFill>
                  <a:schemeClr val="tx1"/>
                </a:solidFill>
              </a:rPr>
              <a:t>Was wir in Mosbach beobachten und wer mitmachen kann</a:t>
            </a:r>
            <a:endParaRPr lang="en-US" sz="1800" dirty="0"/>
          </a:p>
        </p:txBody>
      </p:sp>
      <p:sp>
        <p:nvSpPr>
          <p:cNvPr id="25" name="Slide Number Placeholder 0"/>
          <p:cNvSpPr>
            <a:spLocks noGrp="1"/>
          </p:cNvSpPr>
          <p:nvPr>
            <p:ph type="sldNum" sz="quarter" idx="4294967295"/>
          </p:nvPr>
        </p:nvSpPr>
        <p:spPr>
          <a:xfrm>
            <a:off x="11185855"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548640" y="411480"/>
            <a:ext cx="9692640" cy="822960"/>
          </a:xfrm>
          <a:prstGeom prst="rect">
            <a:avLst/>
          </a:prstGeom>
          <a:noFill/>
          <a:ln/>
        </p:spPr>
        <p:txBody>
          <a:bodyPr wrap="square" lIns="0" tIns="0" rIns="0" bIns="0" rtlCol="0" anchor="ctr"/>
          <a:lstStyle/>
          <a:p>
            <a:pPr marL="0" indent="0" algn="l">
              <a:buNone/>
            </a:pPr>
            <a:r>
              <a:rPr lang="en-US" sz="3000" b="1" dirty="0">
                <a:solidFill>
                  <a:schemeClr val="tx1"/>
                </a:solidFill>
                <a:latin typeface="Mosfit" pitchFamily="34" charset="0"/>
                <a:ea typeface="Mosfit" pitchFamily="34" charset="-122"/>
                <a:cs typeface="Mosfit" pitchFamily="34" charset="-120"/>
              </a:rPr>
              <a:t>Viel Engagement, wenig Überblick</a:t>
            </a:r>
            <a:endParaRPr lang="en-US" sz="3000" dirty="0"/>
          </a:p>
        </p:txBody>
      </p:sp>
      <p:sp>
        <p:nvSpPr>
          <p:cNvPr id="3" name="Ausgangslage-Karte 1"/>
          <p:cNvSpPr/>
          <p:nvPr/>
        </p:nvSpPr>
        <p:spPr>
          <a:xfrm>
            <a:off x="548640" y="1828800"/>
            <a:ext cx="3538728" cy="3566160"/>
          </a:xfrm>
          <a:prstGeom prst="roundRect">
            <a:avLst>
              <a:gd name="adj" fmla="val 3101"/>
            </a:avLst>
          </a:prstGeom>
          <a:solidFill>
            <a:schemeClr val="bg2"/>
          </a:solidFill>
          <a:ln/>
        </p:spPr>
      </p:sp>
      <p:sp>
        <p:nvSpPr>
          <p:cNvPr id="4" name="Menschen wollen helfen Kreis"/>
          <p:cNvSpPr/>
          <p:nvPr/>
        </p:nvSpPr>
        <p:spPr>
          <a:xfrm>
            <a:off x="914400" y="2240280"/>
            <a:ext cx="777240" cy="777240"/>
          </a:xfrm>
          <a:prstGeom prst="ellipse">
            <a:avLst/>
          </a:prstGeom>
          <a:solidFill>
            <a:schemeClr val="accent1"/>
          </a:solidFill>
          <a:ln/>
        </p:spPr>
      </p:sp>
      <p:pic>
        <p:nvPicPr>
          <p:cNvPr id="5" name="Menschen wollen helfen" descr="Menschen wollen helfen"/>
          <p:cNvPicPr>
            <a:picLocks noChangeAspect="1"/>
          </p:cNvPicPr>
          <p:nvPr/>
        </p:nvPicPr>
        <p:blipFill>
          <a:blip r:embed="rId3"/>
          <a:stretch>
            <a:fillRect/>
          </a:stretch>
        </p:blipFill>
        <p:spPr>
          <a:xfrm>
            <a:off x="1108710" y="2434590"/>
            <a:ext cx="388620" cy="388620"/>
          </a:xfrm>
          <a:prstGeom prst="rect">
            <a:avLst/>
          </a:prstGeom>
        </p:spPr>
      </p:pic>
      <p:sp>
        <p:nvSpPr>
          <p:cNvPr id="6" name="Text 3"/>
          <p:cNvSpPr txBox="1"/>
          <p:nvPr/>
        </p:nvSpPr>
        <p:spPr>
          <a:xfrm>
            <a:off x="914400" y="3246120"/>
            <a:ext cx="2834640" cy="822960"/>
          </a:xfrm>
          <a:prstGeom prst="rect">
            <a:avLst/>
          </a:prstGeom>
          <a:noFill/>
          <a:ln/>
        </p:spPr>
        <p:txBody>
          <a:bodyPr wrap="square" lIns="0" tIns="0" rIns="0" bIns="0" rtlCol="0" anchor="t"/>
          <a:lstStyle/>
          <a:p>
            <a:pPr marL="0" indent="0">
              <a:buNone/>
            </a:pPr>
            <a:r>
              <a:rPr lang="en-US" sz="2000" b="1" dirty="0">
                <a:solidFill>
                  <a:schemeClr val="tx1"/>
                </a:solidFill>
                <a:latin typeface="Mosfit" pitchFamily="34" charset="0"/>
                <a:ea typeface="Mosfit" pitchFamily="34" charset="-122"/>
                <a:cs typeface="Mosfit" pitchFamily="34" charset="-120"/>
              </a:rPr>
              <a:t>Menschen wollen helfen</a:t>
            </a:r>
            <a:endParaRPr lang="en-US" sz="2000" dirty="0"/>
          </a:p>
        </p:txBody>
      </p:sp>
      <p:sp>
        <p:nvSpPr>
          <p:cNvPr id="7" name="Text 4"/>
          <p:cNvSpPr txBox="1"/>
          <p:nvPr/>
        </p:nvSpPr>
        <p:spPr>
          <a:xfrm>
            <a:off x="914400" y="4069080"/>
            <a:ext cx="2834640" cy="1188720"/>
          </a:xfrm>
          <a:prstGeom prst="rect">
            <a:avLst/>
          </a:prstGeom>
          <a:noFill/>
          <a:ln/>
        </p:spPr>
        <p:txBody>
          <a:bodyPr wrap="square" lIns="0" tIns="0" rIns="0" bIns="0" rtlCol="0" anchor="t"/>
          <a:lstStyle/>
          <a:p>
            <a:pPr marL="0" indent="0">
              <a:buNone/>
            </a:pPr>
            <a:r>
              <a:rPr lang="en-US" sz="1500" dirty="0">
                <a:solidFill>
                  <a:schemeClr val="tx2"/>
                </a:solidFill>
              </a:rPr>
              <a:t>… wissen aber oft nicht, wo sie gebraucht werden und wen sie ansprechen können.</a:t>
            </a:r>
            <a:endParaRPr lang="en-US" sz="1500" dirty="0"/>
          </a:p>
        </p:txBody>
      </p:sp>
      <p:sp>
        <p:nvSpPr>
          <p:cNvPr id="8" name="Ausgangslage-Karte 2"/>
          <p:cNvSpPr/>
          <p:nvPr/>
        </p:nvSpPr>
        <p:spPr>
          <a:xfrm>
            <a:off x="4325112" y="1828800"/>
            <a:ext cx="3538728" cy="3566160"/>
          </a:xfrm>
          <a:prstGeom prst="roundRect">
            <a:avLst>
              <a:gd name="adj" fmla="val 3101"/>
            </a:avLst>
          </a:prstGeom>
          <a:solidFill>
            <a:schemeClr val="bg2"/>
          </a:solidFill>
          <a:ln/>
        </p:spPr>
      </p:sp>
      <p:sp>
        <p:nvSpPr>
          <p:cNvPr id="9" name="Vereine &amp; Initiativen suchen Leute Kreis"/>
          <p:cNvSpPr/>
          <p:nvPr/>
        </p:nvSpPr>
        <p:spPr>
          <a:xfrm>
            <a:off x="4690872" y="2240280"/>
            <a:ext cx="777240" cy="777240"/>
          </a:xfrm>
          <a:prstGeom prst="ellipse">
            <a:avLst/>
          </a:prstGeom>
          <a:solidFill>
            <a:schemeClr val="accent1"/>
          </a:solidFill>
          <a:ln/>
        </p:spPr>
      </p:sp>
      <p:pic>
        <p:nvPicPr>
          <p:cNvPr id="10" name="Vereine &amp; Initiativen suchen Leute" descr="Vereine &amp; Initiativen suchen Leute"/>
          <p:cNvPicPr>
            <a:picLocks noChangeAspect="1"/>
          </p:cNvPicPr>
          <p:nvPr/>
        </p:nvPicPr>
        <p:blipFill>
          <a:blip r:embed="rId4"/>
          <a:stretch>
            <a:fillRect/>
          </a:stretch>
        </p:blipFill>
        <p:spPr>
          <a:xfrm>
            <a:off x="4885182" y="2434590"/>
            <a:ext cx="388620" cy="388620"/>
          </a:xfrm>
          <a:prstGeom prst="rect">
            <a:avLst/>
          </a:prstGeom>
        </p:spPr>
      </p:pic>
      <p:sp>
        <p:nvSpPr>
          <p:cNvPr id="11" name="Text 7"/>
          <p:cNvSpPr txBox="1"/>
          <p:nvPr/>
        </p:nvSpPr>
        <p:spPr>
          <a:xfrm>
            <a:off x="4690872" y="3246120"/>
            <a:ext cx="2834640" cy="822960"/>
          </a:xfrm>
          <a:prstGeom prst="rect">
            <a:avLst/>
          </a:prstGeom>
          <a:noFill/>
          <a:ln/>
        </p:spPr>
        <p:txBody>
          <a:bodyPr wrap="square" lIns="0" tIns="0" rIns="0" bIns="0" rtlCol="0" anchor="t"/>
          <a:lstStyle/>
          <a:p>
            <a:pPr marL="0" indent="0">
              <a:buNone/>
            </a:pPr>
            <a:r>
              <a:rPr lang="en-US" sz="2000" b="1" dirty="0">
                <a:solidFill>
                  <a:schemeClr val="tx1"/>
                </a:solidFill>
                <a:latin typeface="Mosfit" pitchFamily="34" charset="0"/>
                <a:ea typeface="Mosfit" pitchFamily="34" charset="-122"/>
                <a:cs typeface="Mosfit" pitchFamily="34" charset="-120"/>
              </a:rPr>
              <a:t>Vereine &amp; Initiativen suchen Leute</a:t>
            </a:r>
            <a:endParaRPr lang="en-US" sz="2000" dirty="0"/>
          </a:p>
        </p:txBody>
      </p:sp>
      <p:sp>
        <p:nvSpPr>
          <p:cNvPr id="12" name="Text 8"/>
          <p:cNvSpPr txBox="1"/>
          <p:nvPr/>
        </p:nvSpPr>
        <p:spPr>
          <a:xfrm>
            <a:off x="4690872" y="4069080"/>
            <a:ext cx="2834640" cy="1188720"/>
          </a:xfrm>
          <a:prstGeom prst="rect">
            <a:avLst/>
          </a:prstGeom>
          <a:noFill/>
          <a:ln/>
        </p:spPr>
        <p:txBody>
          <a:bodyPr wrap="square" lIns="0" tIns="0" rIns="0" bIns="0" rtlCol="0" anchor="t"/>
          <a:lstStyle/>
          <a:p>
            <a:pPr marL="0" indent="0">
              <a:buNone/>
            </a:pPr>
            <a:r>
              <a:rPr lang="en-US" sz="1500" dirty="0">
                <a:solidFill>
                  <a:schemeClr val="tx2"/>
                </a:solidFill>
              </a:rPr>
              <a:t>… für Vorstand, Projekte, Feste oder einzelne Aktionen, meist über persönliche Kontakte.</a:t>
            </a:r>
            <a:endParaRPr lang="en-US" sz="1500" dirty="0"/>
          </a:p>
        </p:txBody>
      </p:sp>
      <p:sp>
        <p:nvSpPr>
          <p:cNvPr id="13" name="Ausgangslage-Karte 3"/>
          <p:cNvSpPr/>
          <p:nvPr/>
        </p:nvSpPr>
        <p:spPr>
          <a:xfrm>
            <a:off x="8101584" y="1828800"/>
            <a:ext cx="3538728" cy="3566160"/>
          </a:xfrm>
          <a:prstGeom prst="roundRect">
            <a:avLst>
              <a:gd name="adj" fmla="val 3101"/>
            </a:avLst>
          </a:prstGeom>
          <a:solidFill>
            <a:schemeClr val="bg2"/>
          </a:solidFill>
          <a:ln/>
        </p:spPr>
      </p:sp>
      <p:sp>
        <p:nvSpPr>
          <p:cNvPr id="14" name="Wissen liegt verstreut Kreis"/>
          <p:cNvSpPr/>
          <p:nvPr/>
        </p:nvSpPr>
        <p:spPr>
          <a:xfrm>
            <a:off x="8467344" y="2240280"/>
            <a:ext cx="777240" cy="777240"/>
          </a:xfrm>
          <a:prstGeom prst="ellipse">
            <a:avLst/>
          </a:prstGeom>
          <a:solidFill>
            <a:schemeClr val="accent1"/>
          </a:solidFill>
          <a:ln/>
        </p:spPr>
      </p:sp>
      <p:pic>
        <p:nvPicPr>
          <p:cNvPr id="15" name="Wissen liegt verstreut" descr="Wissen liegt verstreut"/>
          <p:cNvPicPr>
            <a:picLocks noChangeAspect="1"/>
          </p:cNvPicPr>
          <p:nvPr/>
        </p:nvPicPr>
        <p:blipFill>
          <a:blip r:embed="rId5"/>
          <a:stretch>
            <a:fillRect/>
          </a:stretch>
        </p:blipFill>
        <p:spPr>
          <a:xfrm>
            <a:off x="8661654" y="2434590"/>
            <a:ext cx="388620" cy="388620"/>
          </a:xfrm>
          <a:prstGeom prst="rect">
            <a:avLst/>
          </a:prstGeom>
        </p:spPr>
      </p:pic>
      <p:sp>
        <p:nvSpPr>
          <p:cNvPr id="16" name="Text 11"/>
          <p:cNvSpPr txBox="1"/>
          <p:nvPr/>
        </p:nvSpPr>
        <p:spPr>
          <a:xfrm>
            <a:off x="8467344" y="3246120"/>
            <a:ext cx="2834640" cy="822960"/>
          </a:xfrm>
          <a:prstGeom prst="rect">
            <a:avLst/>
          </a:prstGeom>
          <a:noFill/>
          <a:ln/>
        </p:spPr>
        <p:txBody>
          <a:bodyPr wrap="square" lIns="0" tIns="0" rIns="0" bIns="0" rtlCol="0" anchor="t"/>
          <a:lstStyle/>
          <a:p>
            <a:pPr marL="0" indent="0">
              <a:buNone/>
            </a:pPr>
            <a:r>
              <a:rPr lang="en-US" sz="2000" b="1" dirty="0">
                <a:solidFill>
                  <a:schemeClr val="tx1"/>
                </a:solidFill>
                <a:latin typeface="Mosfit" pitchFamily="34" charset="0"/>
                <a:ea typeface="Mosfit" pitchFamily="34" charset="-122"/>
                <a:cs typeface="Mosfit" pitchFamily="34" charset="-120"/>
              </a:rPr>
              <a:t>Wissen liegt verstreut</a:t>
            </a:r>
            <a:endParaRPr lang="en-US" sz="2000" dirty="0"/>
          </a:p>
        </p:txBody>
      </p:sp>
      <p:sp>
        <p:nvSpPr>
          <p:cNvPr id="17" name="Text 12"/>
          <p:cNvSpPr txBox="1"/>
          <p:nvPr/>
        </p:nvSpPr>
        <p:spPr>
          <a:xfrm>
            <a:off x="8467344" y="4069080"/>
            <a:ext cx="2834640" cy="1188720"/>
          </a:xfrm>
          <a:prstGeom prst="rect">
            <a:avLst/>
          </a:prstGeom>
          <a:noFill/>
          <a:ln/>
        </p:spPr>
        <p:txBody>
          <a:bodyPr wrap="square" lIns="0" tIns="0" rIns="0" bIns="0" rtlCol="0" anchor="t"/>
          <a:lstStyle/>
          <a:p>
            <a:pPr marL="0" indent="0">
              <a:buNone/>
            </a:pPr>
            <a:r>
              <a:rPr lang="en-US" sz="1500" dirty="0">
                <a:solidFill>
                  <a:schemeClr val="tx2"/>
                </a:solidFill>
              </a:rPr>
              <a:t>… in Listen, Flyern, Postfächern und Köpfen. Niemand hat den Überblick über alles.</a:t>
            </a:r>
            <a:endParaRPr lang="en-US" sz="1500" dirty="0"/>
          </a:p>
        </p:txBody>
      </p:sp>
      <p:sp>
        <p:nvSpPr>
          <p:cNvPr id="18" name="Text 13"/>
          <p:cNvSpPr txBox="1"/>
          <p:nvPr/>
        </p:nvSpPr>
        <p:spPr>
          <a:xfrm>
            <a:off x="548640" y="5669280"/>
            <a:ext cx="11064240" cy="457200"/>
          </a:xfrm>
          <a:prstGeom prst="rect">
            <a:avLst/>
          </a:prstGeom>
          <a:noFill/>
          <a:ln/>
        </p:spPr>
        <p:txBody>
          <a:bodyPr wrap="square" lIns="0" tIns="0" rIns="0" bIns="0" rtlCol="0" anchor="ctr"/>
          <a:lstStyle/>
          <a:p>
            <a:pPr marL="0" indent="0">
              <a:buNone/>
            </a:pPr>
            <a:r>
              <a:rPr lang="en-US" sz="1600" i="1" dirty="0">
                <a:solidFill>
                  <a:schemeClr val="accent1"/>
                </a:solidFill>
              </a:rPr>
              <a:t>Die Börse soll diese Lücke schließen: ein Ort, an dem Angebot und Engagement sich finden.</a:t>
            </a:r>
            <a:endParaRPr lang="en-US" sz="1600" dirty="0"/>
          </a:p>
        </p:txBody>
      </p:sp>
      <p:sp>
        <p:nvSpPr>
          <p:cNvPr id="25" name="Slide Number Placeholder 0"/>
          <p:cNvSpPr>
            <a:spLocks noGrp="1"/>
          </p:cNvSpPr>
          <p:nvPr>
            <p:ph type="sldNum" sz="quarter" idx="4294967295"/>
          </p:nvPr>
        </p:nvSpPr>
        <p:spPr>
          <a:xfrm>
            <a:off x="11185855"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548640" y="411480"/>
            <a:ext cx="9692640" cy="822960"/>
          </a:xfrm>
          <a:prstGeom prst="rect">
            <a:avLst/>
          </a:prstGeom>
          <a:noFill/>
          <a:ln/>
        </p:spPr>
        <p:txBody>
          <a:bodyPr wrap="square" lIns="0" tIns="0" rIns="0" bIns="0" rtlCol="0" anchor="ctr"/>
          <a:lstStyle/>
          <a:p>
            <a:pPr marL="0" indent="0" algn="l">
              <a:buNone/>
            </a:pPr>
            <a:r>
              <a:rPr lang="en-US" sz="3000" b="1" dirty="0">
                <a:solidFill>
                  <a:schemeClr val="tx1"/>
                </a:solidFill>
                <a:latin typeface="Mosfit" pitchFamily="34" charset="0"/>
                <a:ea typeface="Mosfit" pitchFamily="34" charset="-122"/>
                <a:cs typeface="Mosfit" pitchFamily="34" charset="-120"/>
              </a:rPr>
              <a:t>Mitmachen kann, wer Mitstreiter*innen sucht</a:t>
            </a:r>
            <a:endParaRPr lang="en-US" sz="3000" dirty="0"/>
          </a:p>
        </p:txBody>
      </p:sp>
      <p:sp>
        <p:nvSpPr>
          <p:cNvPr id="3" name="Vereine"/>
          <p:cNvSpPr/>
          <p:nvPr/>
        </p:nvSpPr>
        <p:spPr>
          <a:xfrm>
            <a:off x="548640" y="1645920"/>
            <a:ext cx="2606040" cy="2651760"/>
          </a:xfrm>
          <a:prstGeom prst="roundRect">
            <a:avLst>
              <a:gd name="adj" fmla="val 4211"/>
            </a:avLst>
          </a:prstGeom>
          <a:solidFill>
            <a:schemeClr val="bg2"/>
          </a:solidFill>
          <a:ln/>
        </p:spPr>
      </p:sp>
      <p:sp>
        <p:nvSpPr>
          <p:cNvPr id="4" name="Vereine Kreis"/>
          <p:cNvSpPr/>
          <p:nvPr/>
        </p:nvSpPr>
        <p:spPr>
          <a:xfrm>
            <a:off x="868680" y="1965960"/>
            <a:ext cx="685800" cy="685800"/>
          </a:xfrm>
          <a:prstGeom prst="ellipse">
            <a:avLst/>
          </a:prstGeom>
          <a:solidFill>
            <a:schemeClr val="accent2"/>
          </a:solidFill>
          <a:ln/>
        </p:spPr>
      </p:sp>
      <p:pic>
        <p:nvPicPr>
          <p:cNvPr id="5" name="Vereine" descr="Vereine"/>
          <p:cNvPicPr>
            <a:picLocks noChangeAspect="1"/>
          </p:cNvPicPr>
          <p:nvPr/>
        </p:nvPicPr>
        <p:blipFill>
          <a:blip r:embed="rId3"/>
          <a:stretch>
            <a:fillRect/>
          </a:stretch>
        </p:blipFill>
        <p:spPr>
          <a:xfrm>
            <a:off x="1040130" y="2137410"/>
            <a:ext cx="342900" cy="342900"/>
          </a:xfrm>
          <a:prstGeom prst="rect">
            <a:avLst/>
          </a:prstGeom>
        </p:spPr>
      </p:pic>
      <p:sp>
        <p:nvSpPr>
          <p:cNvPr id="6" name="Text 3"/>
          <p:cNvSpPr txBox="1"/>
          <p:nvPr/>
        </p:nvSpPr>
        <p:spPr>
          <a:xfrm>
            <a:off x="868680" y="2834640"/>
            <a:ext cx="2011680" cy="685800"/>
          </a:xfrm>
          <a:prstGeom prst="rect">
            <a:avLst/>
          </a:prstGeom>
          <a:noFill/>
          <a:ln/>
        </p:spPr>
        <p:txBody>
          <a:bodyPr wrap="square" lIns="0" tIns="0" rIns="0" bIns="0" rtlCol="0" anchor="t"/>
          <a:lstStyle/>
          <a:p>
            <a:pPr marL="0" indent="0">
              <a:buNone/>
            </a:pPr>
            <a:r>
              <a:rPr lang="en-US" sz="1800" b="1" dirty="0">
                <a:solidFill>
                  <a:schemeClr val="tx1"/>
                </a:solidFill>
                <a:latin typeface="Mosfit" pitchFamily="34" charset="0"/>
                <a:ea typeface="Mosfit" pitchFamily="34" charset="-122"/>
                <a:cs typeface="Mosfit" pitchFamily="34" charset="-120"/>
              </a:rPr>
              <a:t>Vereine</a:t>
            </a:r>
            <a:endParaRPr lang="en-US" sz="1800" dirty="0"/>
          </a:p>
        </p:txBody>
      </p:sp>
      <p:sp>
        <p:nvSpPr>
          <p:cNvPr id="7" name="Text 4"/>
          <p:cNvSpPr txBox="1"/>
          <p:nvPr/>
        </p:nvSpPr>
        <p:spPr>
          <a:xfrm>
            <a:off x="868680" y="3474720"/>
            <a:ext cx="2011680" cy="731520"/>
          </a:xfrm>
          <a:prstGeom prst="rect">
            <a:avLst/>
          </a:prstGeom>
          <a:noFill/>
          <a:ln/>
        </p:spPr>
        <p:txBody>
          <a:bodyPr wrap="square" lIns="0" tIns="0" rIns="0" bIns="0" rtlCol="0" anchor="t"/>
          <a:lstStyle/>
          <a:p>
            <a:pPr marL="0" indent="0">
              <a:buNone/>
            </a:pPr>
            <a:r>
              <a:rPr lang="en-US" sz="1400" dirty="0">
                <a:solidFill>
                  <a:schemeClr val="tx2"/>
                </a:solidFill>
              </a:rPr>
              <a:t>vom Sportverein bis zum Heimatverein</a:t>
            </a:r>
            <a:endParaRPr lang="en-US" sz="1400" dirty="0"/>
          </a:p>
        </p:txBody>
      </p:sp>
      <p:sp>
        <p:nvSpPr>
          <p:cNvPr id="8" name="Träger und Einrichtungen"/>
          <p:cNvSpPr/>
          <p:nvPr/>
        </p:nvSpPr>
        <p:spPr>
          <a:xfrm>
            <a:off x="3383280" y="1645920"/>
            <a:ext cx="2606040" cy="2651760"/>
          </a:xfrm>
          <a:prstGeom prst="roundRect">
            <a:avLst>
              <a:gd name="adj" fmla="val 4211"/>
            </a:avLst>
          </a:prstGeom>
          <a:solidFill>
            <a:schemeClr val="bg2"/>
          </a:solidFill>
          <a:ln/>
        </p:spPr>
      </p:sp>
      <p:sp>
        <p:nvSpPr>
          <p:cNvPr id="9" name="Träger und Einrichtungen Kreis"/>
          <p:cNvSpPr/>
          <p:nvPr/>
        </p:nvSpPr>
        <p:spPr>
          <a:xfrm>
            <a:off x="3703320" y="1965960"/>
            <a:ext cx="685800" cy="685800"/>
          </a:xfrm>
          <a:prstGeom prst="ellipse">
            <a:avLst/>
          </a:prstGeom>
          <a:solidFill>
            <a:schemeClr val="accent2"/>
          </a:solidFill>
          <a:ln/>
        </p:spPr>
      </p:sp>
      <p:pic>
        <p:nvPicPr>
          <p:cNvPr id="10" name="Träger und Einrichtungen" descr="Träger und Einrichtungen"/>
          <p:cNvPicPr>
            <a:picLocks noChangeAspect="1"/>
          </p:cNvPicPr>
          <p:nvPr/>
        </p:nvPicPr>
        <p:blipFill>
          <a:blip r:embed="rId4"/>
          <a:stretch>
            <a:fillRect/>
          </a:stretch>
        </p:blipFill>
        <p:spPr>
          <a:xfrm>
            <a:off x="3874770" y="2137410"/>
            <a:ext cx="342900" cy="342900"/>
          </a:xfrm>
          <a:prstGeom prst="rect">
            <a:avLst/>
          </a:prstGeom>
        </p:spPr>
      </p:pic>
      <p:sp>
        <p:nvSpPr>
          <p:cNvPr id="11" name="Text 7"/>
          <p:cNvSpPr txBox="1"/>
          <p:nvPr/>
        </p:nvSpPr>
        <p:spPr>
          <a:xfrm>
            <a:off x="3703320" y="2834640"/>
            <a:ext cx="2011680" cy="685800"/>
          </a:xfrm>
          <a:prstGeom prst="rect">
            <a:avLst/>
          </a:prstGeom>
          <a:noFill/>
          <a:ln/>
        </p:spPr>
        <p:txBody>
          <a:bodyPr wrap="square" lIns="0" tIns="0" rIns="0" bIns="0" rtlCol="0" anchor="t"/>
          <a:lstStyle/>
          <a:p>
            <a:pPr marL="0" indent="0">
              <a:buNone/>
            </a:pPr>
            <a:r>
              <a:rPr lang="en-US" sz="1800" b="1" dirty="0">
                <a:solidFill>
                  <a:schemeClr val="tx1"/>
                </a:solidFill>
                <a:latin typeface="Mosfit" pitchFamily="34" charset="0"/>
                <a:ea typeface="Mosfit" pitchFamily="34" charset="-122"/>
                <a:cs typeface="Mosfit" pitchFamily="34" charset="-120"/>
              </a:rPr>
              <a:t>Träger und Einrichtungen</a:t>
            </a:r>
            <a:endParaRPr lang="en-US" sz="1800" dirty="0"/>
          </a:p>
        </p:txBody>
      </p:sp>
      <p:sp>
        <p:nvSpPr>
          <p:cNvPr id="12" name="Text 8"/>
          <p:cNvSpPr txBox="1"/>
          <p:nvPr/>
        </p:nvSpPr>
        <p:spPr>
          <a:xfrm>
            <a:off x="3703320" y="3474720"/>
            <a:ext cx="2011680" cy="731520"/>
          </a:xfrm>
          <a:prstGeom prst="rect">
            <a:avLst/>
          </a:prstGeom>
          <a:noFill/>
          <a:ln/>
        </p:spPr>
        <p:txBody>
          <a:bodyPr wrap="square" lIns="0" tIns="0" rIns="0" bIns="0" rtlCol="0" anchor="t"/>
          <a:lstStyle/>
          <a:p>
            <a:pPr marL="0" indent="0">
              <a:buNone/>
            </a:pPr>
            <a:r>
              <a:rPr lang="en-US" sz="1400" dirty="0">
                <a:solidFill>
                  <a:schemeClr val="tx2"/>
                </a:solidFill>
              </a:rPr>
              <a:t>soziale Dienste, Kirchengemeinden, Schulen</a:t>
            </a:r>
            <a:endParaRPr lang="en-US" sz="1400" dirty="0"/>
          </a:p>
        </p:txBody>
      </p:sp>
      <p:sp>
        <p:nvSpPr>
          <p:cNvPr id="13" name="Kleine Initiativen"/>
          <p:cNvSpPr/>
          <p:nvPr/>
        </p:nvSpPr>
        <p:spPr>
          <a:xfrm>
            <a:off x="6217920" y="1645920"/>
            <a:ext cx="2606040" cy="2651760"/>
          </a:xfrm>
          <a:prstGeom prst="roundRect">
            <a:avLst>
              <a:gd name="adj" fmla="val 4211"/>
            </a:avLst>
          </a:prstGeom>
          <a:solidFill>
            <a:schemeClr val="bg2"/>
          </a:solidFill>
          <a:ln/>
        </p:spPr>
      </p:sp>
      <p:sp>
        <p:nvSpPr>
          <p:cNvPr id="14" name="Kleine Initiativen Kreis"/>
          <p:cNvSpPr/>
          <p:nvPr/>
        </p:nvSpPr>
        <p:spPr>
          <a:xfrm>
            <a:off x="6537960" y="1965960"/>
            <a:ext cx="685800" cy="685800"/>
          </a:xfrm>
          <a:prstGeom prst="ellipse">
            <a:avLst/>
          </a:prstGeom>
          <a:solidFill>
            <a:schemeClr val="accent2"/>
          </a:solidFill>
          <a:ln/>
        </p:spPr>
      </p:sp>
      <p:pic>
        <p:nvPicPr>
          <p:cNvPr id="15" name="Kleine Initiativen" descr="Kleine Initiativen"/>
          <p:cNvPicPr>
            <a:picLocks noChangeAspect="1"/>
          </p:cNvPicPr>
          <p:nvPr/>
        </p:nvPicPr>
        <p:blipFill>
          <a:blip r:embed="rId5"/>
          <a:stretch>
            <a:fillRect/>
          </a:stretch>
        </p:blipFill>
        <p:spPr>
          <a:xfrm>
            <a:off x="6709410" y="2137410"/>
            <a:ext cx="342900" cy="342900"/>
          </a:xfrm>
          <a:prstGeom prst="rect">
            <a:avLst/>
          </a:prstGeom>
        </p:spPr>
      </p:pic>
      <p:sp>
        <p:nvSpPr>
          <p:cNvPr id="16" name="Text 11"/>
          <p:cNvSpPr txBox="1"/>
          <p:nvPr/>
        </p:nvSpPr>
        <p:spPr>
          <a:xfrm>
            <a:off x="6537960" y="2834640"/>
            <a:ext cx="2011680" cy="685800"/>
          </a:xfrm>
          <a:prstGeom prst="rect">
            <a:avLst/>
          </a:prstGeom>
          <a:noFill/>
          <a:ln/>
        </p:spPr>
        <p:txBody>
          <a:bodyPr wrap="square" lIns="0" tIns="0" rIns="0" bIns="0" rtlCol="0" anchor="t"/>
          <a:lstStyle/>
          <a:p>
            <a:pPr marL="0" indent="0">
              <a:buNone/>
            </a:pPr>
            <a:r>
              <a:rPr lang="en-US" sz="1800" b="1" dirty="0">
                <a:solidFill>
                  <a:schemeClr val="tx1"/>
                </a:solidFill>
                <a:latin typeface="Mosfit" pitchFamily="34" charset="0"/>
                <a:ea typeface="Mosfit" pitchFamily="34" charset="-122"/>
                <a:cs typeface="Mosfit" pitchFamily="34" charset="-120"/>
              </a:rPr>
              <a:t>Kleine Initiativen</a:t>
            </a:r>
            <a:endParaRPr lang="en-US" sz="1800" dirty="0"/>
          </a:p>
        </p:txBody>
      </p:sp>
      <p:sp>
        <p:nvSpPr>
          <p:cNvPr id="17" name="Text 12"/>
          <p:cNvSpPr txBox="1"/>
          <p:nvPr/>
        </p:nvSpPr>
        <p:spPr>
          <a:xfrm>
            <a:off x="6537960" y="3474720"/>
            <a:ext cx="2011680" cy="731520"/>
          </a:xfrm>
          <a:prstGeom prst="rect">
            <a:avLst/>
          </a:prstGeom>
          <a:noFill/>
          <a:ln/>
        </p:spPr>
        <p:txBody>
          <a:bodyPr wrap="square" lIns="0" tIns="0" rIns="0" bIns="0" rtlCol="0" anchor="t"/>
          <a:lstStyle/>
          <a:p>
            <a:pPr marL="0" indent="0">
              <a:buNone/>
            </a:pPr>
            <a:r>
              <a:rPr lang="en-US" sz="1400" dirty="0">
                <a:solidFill>
                  <a:schemeClr val="tx2"/>
                </a:solidFill>
              </a:rPr>
              <a:t>z. B. Elterninitiative, Repair-Café, Lesepat*innen</a:t>
            </a:r>
            <a:endParaRPr lang="en-US" sz="1400" dirty="0"/>
          </a:p>
        </p:txBody>
      </p:sp>
      <p:sp>
        <p:nvSpPr>
          <p:cNvPr id="18" name="Einzelne Angebote"/>
          <p:cNvSpPr/>
          <p:nvPr/>
        </p:nvSpPr>
        <p:spPr>
          <a:xfrm>
            <a:off x="9052560" y="1645920"/>
            <a:ext cx="2606040" cy="2651760"/>
          </a:xfrm>
          <a:prstGeom prst="roundRect">
            <a:avLst>
              <a:gd name="adj" fmla="val 4211"/>
            </a:avLst>
          </a:prstGeom>
          <a:solidFill>
            <a:schemeClr val="bg2"/>
          </a:solidFill>
          <a:ln/>
        </p:spPr>
      </p:sp>
      <p:sp>
        <p:nvSpPr>
          <p:cNvPr id="19" name="Einzelne Angebote Kreis"/>
          <p:cNvSpPr/>
          <p:nvPr/>
        </p:nvSpPr>
        <p:spPr>
          <a:xfrm>
            <a:off x="9372600" y="1965960"/>
            <a:ext cx="685800" cy="685800"/>
          </a:xfrm>
          <a:prstGeom prst="ellipse">
            <a:avLst/>
          </a:prstGeom>
          <a:solidFill>
            <a:schemeClr val="accent2"/>
          </a:solidFill>
          <a:ln/>
        </p:spPr>
      </p:sp>
      <p:pic>
        <p:nvPicPr>
          <p:cNvPr id="20" name="Einzelne Angebote" descr="Einzelne Angebote"/>
          <p:cNvPicPr>
            <a:picLocks noChangeAspect="1"/>
          </p:cNvPicPr>
          <p:nvPr/>
        </p:nvPicPr>
        <p:blipFill>
          <a:blip r:embed="rId6"/>
          <a:stretch>
            <a:fillRect/>
          </a:stretch>
        </p:blipFill>
        <p:spPr>
          <a:xfrm>
            <a:off x="9544050" y="2137410"/>
            <a:ext cx="342900" cy="342900"/>
          </a:xfrm>
          <a:prstGeom prst="rect">
            <a:avLst/>
          </a:prstGeom>
        </p:spPr>
      </p:pic>
      <p:sp>
        <p:nvSpPr>
          <p:cNvPr id="21" name="Text 15"/>
          <p:cNvSpPr txBox="1"/>
          <p:nvPr/>
        </p:nvSpPr>
        <p:spPr>
          <a:xfrm>
            <a:off x="9372600" y="2834640"/>
            <a:ext cx="2011680" cy="685800"/>
          </a:xfrm>
          <a:prstGeom prst="rect">
            <a:avLst/>
          </a:prstGeom>
          <a:noFill/>
          <a:ln/>
        </p:spPr>
        <p:txBody>
          <a:bodyPr wrap="square" lIns="0" tIns="0" rIns="0" bIns="0" rtlCol="0" anchor="t"/>
          <a:lstStyle/>
          <a:p>
            <a:pPr marL="0" indent="0">
              <a:buNone/>
            </a:pPr>
            <a:r>
              <a:rPr lang="en-US" sz="1800" b="1" dirty="0">
                <a:solidFill>
                  <a:schemeClr val="tx1"/>
                </a:solidFill>
                <a:latin typeface="Mosfit" pitchFamily="34" charset="0"/>
                <a:ea typeface="Mosfit" pitchFamily="34" charset="-122"/>
                <a:cs typeface="Mosfit" pitchFamily="34" charset="-120"/>
              </a:rPr>
              <a:t>Einzelne Angebote</a:t>
            </a:r>
            <a:endParaRPr lang="en-US" sz="1800" dirty="0"/>
          </a:p>
        </p:txBody>
      </p:sp>
      <p:sp>
        <p:nvSpPr>
          <p:cNvPr id="22" name="Text 16"/>
          <p:cNvSpPr txBox="1"/>
          <p:nvPr/>
        </p:nvSpPr>
        <p:spPr>
          <a:xfrm>
            <a:off x="9372600" y="3474720"/>
            <a:ext cx="2011680" cy="731520"/>
          </a:xfrm>
          <a:prstGeom prst="rect">
            <a:avLst/>
          </a:prstGeom>
          <a:noFill/>
          <a:ln/>
        </p:spPr>
        <p:txBody>
          <a:bodyPr wrap="square" lIns="0" tIns="0" rIns="0" bIns="0" rtlCol="0" anchor="t"/>
          <a:lstStyle/>
          <a:p>
            <a:pPr marL="0" indent="0">
              <a:buNone/>
            </a:pPr>
            <a:r>
              <a:rPr lang="en-US" sz="1400" dirty="0">
                <a:solidFill>
                  <a:schemeClr val="tx2"/>
                </a:solidFill>
              </a:rPr>
              <a:t>ein Projekt oder eine Aktion, für die man Mitstreiter*innen sucht</a:t>
            </a:r>
            <a:endParaRPr lang="en-US" sz="1400" dirty="0"/>
          </a:p>
        </p:txBody>
      </p:sp>
      <p:sp>
        <p:nvSpPr>
          <p:cNvPr id="23" name="Beispiel Mitmach-Büro"/>
          <p:cNvSpPr/>
          <p:nvPr/>
        </p:nvSpPr>
        <p:spPr>
          <a:xfrm>
            <a:off x="548640" y="4572000"/>
            <a:ext cx="11091672" cy="1463040"/>
          </a:xfrm>
          <a:prstGeom prst="roundRect">
            <a:avLst>
              <a:gd name="adj" fmla="val 7500"/>
            </a:avLst>
          </a:prstGeom>
          <a:solidFill>
            <a:schemeClr val="accent1"/>
          </a:solidFill>
          <a:ln/>
        </p:spPr>
      </p:sp>
      <p:sp>
        <p:nvSpPr>
          <p:cNvPr id="24" name="Tür Kreis"/>
          <p:cNvSpPr/>
          <p:nvPr/>
        </p:nvSpPr>
        <p:spPr>
          <a:xfrm>
            <a:off x="868680" y="4937760"/>
            <a:ext cx="731520" cy="731520"/>
          </a:xfrm>
          <a:prstGeom prst="ellipse">
            <a:avLst/>
          </a:prstGeom>
          <a:solidFill>
            <a:schemeClr val="bg1"/>
          </a:solidFill>
          <a:ln/>
        </p:spPr>
      </p:sp>
      <p:pic>
        <p:nvPicPr>
          <p:cNvPr id="25" name="Tür" descr="Tür"/>
          <p:cNvPicPr>
            <a:picLocks noChangeAspect="1"/>
          </p:cNvPicPr>
          <p:nvPr/>
        </p:nvPicPr>
        <p:blipFill>
          <a:blip r:embed="rId7"/>
          <a:stretch>
            <a:fillRect/>
          </a:stretch>
        </p:blipFill>
        <p:spPr>
          <a:xfrm>
            <a:off x="1051560" y="5120640"/>
            <a:ext cx="365760" cy="365760"/>
          </a:xfrm>
          <a:prstGeom prst="rect">
            <a:avLst/>
          </a:prstGeom>
        </p:spPr>
      </p:pic>
      <p:sp>
        <p:nvSpPr>
          <p:cNvPr id="26" name="Text 19"/>
          <p:cNvSpPr txBox="1"/>
          <p:nvPr/>
        </p:nvSpPr>
        <p:spPr>
          <a:xfrm>
            <a:off x="1874520" y="4709160"/>
            <a:ext cx="9509760" cy="1188720"/>
          </a:xfrm>
          <a:prstGeom prst="rect">
            <a:avLst/>
          </a:prstGeom>
          <a:noFill/>
          <a:ln/>
        </p:spPr>
        <p:txBody>
          <a:bodyPr wrap="square" lIns="0" tIns="0" rIns="0" bIns="0" rtlCol="0" anchor="ctr"/>
          <a:lstStyle/>
          <a:p>
            <a:pPr marL="0" indent="0">
              <a:buNone/>
            </a:pPr>
            <a:r>
              <a:rPr lang="en-US" sz="1800" b="1" dirty="0">
                <a:solidFill>
                  <a:schemeClr val="bg1"/>
                </a:solidFill>
                <a:latin typeface="Mosfit" pitchFamily="34" charset="0"/>
                <a:ea typeface="Mosfit" pitchFamily="34" charset="-122"/>
                <a:cs typeface="Mosfit" pitchFamily="34" charset="-120"/>
              </a:rPr>
              <a:t>Beispiel: das neue Mitmach-Büro in der Waldsteige</a:t>
            </a:r>
            <a:endParaRPr lang="en-US" sz="1800" dirty="0"/>
          </a:p>
          <a:p>
            <a:pPr marL="0" indent="0">
              <a:buNone/>
            </a:pPr>
            <a:r>
              <a:rPr lang="en-US" sz="1500" dirty="0">
                <a:solidFill>
                  <a:schemeClr val="bg1"/>
                </a:solidFill>
              </a:rPr>
              <a:t>Zwingenburgstraße 23 – auch hier suchen wir Menschen, die mitgestalten wollen.</a:t>
            </a:r>
            <a:endParaRPr lang="en-US" sz="1800" dirty="0"/>
          </a:p>
        </p:txBody>
      </p:sp>
      <p:sp>
        <p:nvSpPr>
          <p:cNvPr id="27" name="Slide Number Placeholder 0"/>
          <p:cNvSpPr>
            <a:spLocks noGrp="1"/>
          </p:cNvSpPr>
          <p:nvPr>
            <p:ph type="sldNum" sz="quarter" idx="4294967295"/>
          </p:nvPr>
        </p:nvSpPr>
        <p:spPr>
          <a:xfrm>
            <a:off x="11185855"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3" hasCustomPrompt="1"/>
          </p:nvPr>
        </p:nvSpPr>
        <p:spPr>
          <a:xfrm>
            <a:off x="571500" y="1418234"/>
            <a:ext cx="9601200" cy="2094890"/>
          </a:xfrm>
          <a:prstGeom prst="rect">
            <a:avLst/>
          </a:prstGeom>
          <a:noFill/>
          <a:ln/>
        </p:spPr>
        <p:txBody>
          <a:bodyPr wrap="square" lIns="0" tIns="0" rIns="0" bIns="0" rtlCol="0" anchor="b"/>
          <a:lstStyle/>
          <a:p>
            <a:pPr marL="0" indent="0" algn="l">
              <a:buNone/>
            </a:pPr>
            <a:r>
              <a:rPr lang="en-US" sz="3400" b="1" dirty="0">
                <a:solidFill>
                  <a:schemeClr val="accent1"/>
                </a:solidFill>
                <a:latin typeface="Mosfit" pitchFamily="34" charset="0"/>
                <a:ea typeface="Mosfit" pitchFamily="34" charset="-122"/>
                <a:cs typeface="Mosfit" pitchFamily="34" charset="-120"/>
              </a:rPr>
              <a:t>Die Plattform</a:t>
            </a:r>
            <a:endParaRPr lang="en-US" sz="3400" dirty="0"/>
          </a:p>
        </p:txBody>
      </p:sp>
      <p:sp>
        <p:nvSpPr>
          <p:cNvPr id="3" name="Text 0"/>
          <p:cNvSpPr>
            <a:spLocks noGrp="1"/>
          </p:cNvSpPr>
          <p:nvPr>
            <p:ph type="body" idx="104" hasCustomPrompt="1"/>
          </p:nvPr>
        </p:nvSpPr>
        <p:spPr>
          <a:xfrm>
            <a:off x="571500" y="3611880"/>
            <a:ext cx="7315200" cy="1371600"/>
          </a:xfrm>
          <a:prstGeom prst="rect">
            <a:avLst/>
          </a:prstGeom>
          <a:noFill/>
          <a:ln/>
        </p:spPr>
        <p:txBody>
          <a:bodyPr wrap="square" lIns="0" tIns="0" rIns="0" bIns="0" rtlCol="0" anchor="t"/>
          <a:lstStyle/>
          <a:p>
            <a:pPr marL="0" indent="0">
              <a:buNone/>
            </a:pPr>
            <a:r>
              <a:rPr lang="en-US" sz="1800" dirty="0">
                <a:solidFill>
                  <a:schemeClr val="tx1"/>
                </a:solidFill>
              </a:rPr>
              <a:t>Beispiele aus anderen Städten: suchen, finden, Kontakt aufnehmen</a:t>
            </a:r>
            <a:endParaRPr lang="en-US" sz="1800" dirty="0"/>
          </a:p>
        </p:txBody>
      </p:sp>
      <p:sp>
        <p:nvSpPr>
          <p:cNvPr id="25" name="Slide Number Placeholder 0"/>
          <p:cNvSpPr>
            <a:spLocks noGrp="1"/>
          </p:cNvSpPr>
          <p:nvPr>
            <p:ph type="sldNum" sz="quarter" idx="4294967295"/>
          </p:nvPr>
        </p:nvSpPr>
        <p:spPr>
          <a:xfrm>
            <a:off x="11185855"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548640" y="411480"/>
            <a:ext cx="9692640" cy="822960"/>
          </a:xfrm>
          <a:prstGeom prst="rect">
            <a:avLst/>
          </a:prstGeom>
          <a:noFill/>
          <a:ln/>
        </p:spPr>
        <p:txBody>
          <a:bodyPr wrap="square" lIns="0" tIns="0" rIns="0" bIns="0" rtlCol="0" anchor="ctr"/>
          <a:lstStyle/>
          <a:p>
            <a:pPr marL="0" indent="0" algn="l">
              <a:buNone/>
            </a:pPr>
            <a:r>
              <a:rPr lang="en-US" sz="3000" b="1" dirty="0">
                <a:solidFill>
                  <a:schemeClr val="tx1"/>
                </a:solidFill>
                <a:latin typeface="Mosfit" pitchFamily="34" charset="0"/>
                <a:ea typeface="Mosfit" pitchFamily="34" charset="-122"/>
                <a:cs typeface="Mosfit" pitchFamily="34" charset="-120"/>
              </a:rPr>
              <a:t>Eine Plattform für Einsatzstellen und Freiwillige</a:t>
            </a:r>
            <a:endParaRPr lang="en-US" sz="3000" dirty="0"/>
          </a:p>
        </p:txBody>
      </p:sp>
      <p:sp>
        <p:nvSpPr>
          <p:cNvPr id="3" name="Box Vereine"/>
          <p:cNvSpPr/>
          <p:nvPr/>
        </p:nvSpPr>
        <p:spPr>
          <a:xfrm>
            <a:off x="548640" y="1920240"/>
            <a:ext cx="3383280" cy="2743200"/>
          </a:xfrm>
          <a:prstGeom prst="roundRect">
            <a:avLst>
              <a:gd name="adj" fmla="val 4000"/>
            </a:avLst>
          </a:prstGeom>
          <a:solidFill>
            <a:schemeClr val="bg2"/>
          </a:solidFill>
          <a:ln/>
        </p:spPr>
      </p:sp>
      <p:sp>
        <p:nvSpPr>
          <p:cNvPr id="4" name="Box Freiwillige"/>
          <p:cNvSpPr/>
          <p:nvPr/>
        </p:nvSpPr>
        <p:spPr>
          <a:xfrm>
            <a:off x="8257032" y="1920240"/>
            <a:ext cx="3383280" cy="2743200"/>
          </a:xfrm>
          <a:prstGeom prst="roundRect">
            <a:avLst>
              <a:gd name="adj" fmla="val 4000"/>
            </a:avLst>
          </a:prstGeom>
          <a:solidFill>
            <a:schemeClr val="bg2"/>
          </a:solidFill>
          <a:ln/>
        </p:spPr>
      </p:sp>
      <p:sp>
        <p:nvSpPr>
          <p:cNvPr id="5" name="Vereine Kreis"/>
          <p:cNvSpPr/>
          <p:nvPr/>
        </p:nvSpPr>
        <p:spPr>
          <a:xfrm>
            <a:off x="868680" y="2194560"/>
            <a:ext cx="685800" cy="685800"/>
          </a:xfrm>
          <a:prstGeom prst="ellipse">
            <a:avLst/>
          </a:prstGeom>
          <a:solidFill>
            <a:schemeClr val="accent2"/>
          </a:solidFill>
          <a:ln/>
        </p:spPr>
      </p:sp>
      <p:pic>
        <p:nvPicPr>
          <p:cNvPr id="6" name="Vereine" descr="Vereine"/>
          <p:cNvPicPr>
            <a:picLocks noChangeAspect="1"/>
          </p:cNvPicPr>
          <p:nvPr/>
        </p:nvPicPr>
        <p:blipFill>
          <a:blip r:embed="rId3"/>
          <a:stretch>
            <a:fillRect/>
          </a:stretch>
        </p:blipFill>
        <p:spPr>
          <a:xfrm>
            <a:off x="1040130" y="2366010"/>
            <a:ext cx="342900" cy="342900"/>
          </a:xfrm>
          <a:prstGeom prst="rect">
            <a:avLst/>
          </a:prstGeom>
        </p:spPr>
      </p:pic>
      <p:sp>
        <p:nvSpPr>
          <p:cNvPr id="7" name="Freiwillige Kreis"/>
          <p:cNvSpPr/>
          <p:nvPr/>
        </p:nvSpPr>
        <p:spPr>
          <a:xfrm>
            <a:off x="8577072" y="2194560"/>
            <a:ext cx="685800" cy="685800"/>
          </a:xfrm>
          <a:prstGeom prst="ellipse">
            <a:avLst/>
          </a:prstGeom>
          <a:solidFill>
            <a:schemeClr val="accent2"/>
          </a:solidFill>
          <a:ln/>
        </p:spPr>
      </p:sp>
      <p:pic>
        <p:nvPicPr>
          <p:cNvPr id="8" name="Freiwillige" descr="Freiwillige"/>
          <p:cNvPicPr>
            <a:picLocks noChangeAspect="1"/>
          </p:cNvPicPr>
          <p:nvPr/>
        </p:nvPicPr>
        <p:blipFill>
          <a:blip r:embed="rId4"/>
          <a:stretch>
            <a:fillRect/>
          </a:stretch>
        </p:blipFill>
        <p:spPr>
          <a:xfrm>
            <a:off x="8748522" y="2366010"/>
            <a:ext cx="342900" cy="342900"/>
          </a:xfrm>
          <a:prstGeom prst="rect">
            <a:avLst/>
          </a:prstGeom>
        </p:spPr>
      </p:pic>
      <p:sp>
        <p:nvSpPr>
          <p:cNvPr id="9" name="Text 5"/>
          <p:cNvSpPr txBox="1"/>
          <p:nvPr/>
        </p:nvSpPr>
        <p:spPr>
          <a:xfrm>
            <a:off x="868680" y="3017520"/>
            <a:ext cx="2834640" cy="457200"/>
          </a:xfrm>
          <a:prstGeom prst="rect">
            <a:avLst/>
          </a:prstGeom>
          <a:noFill/>
          <a:ln/>
        </p:spPr>
        <p:txBody>
          <a:bodyPr wrap="square" lIns="0" tIns="0" rIns="0" bIns="0" rtlCol="0" anchor="ctr"/>
          <a:lstStyle/>
          <a:p>
            <a:pPr marL="0" indent="0">
              <a:buNone/>
            </a:pPr>
            <a:r>
              <a:rPr lang="en-US" sz="2000" b="1" dirty="0">
                <a:solidFill>
                  <a:schemeClr val="tx1"/>
                </a:solidFill>
                <a:latin typeface="Mosfit" pitchFamily="34" charset="0"/>
                <a:ea typeface="Mosfit" pitchFamily="34" charset="-122"/>
                <a:cs typeface="Mosfit" pitchFamily="34" charset="-120"/>
              </a:rPr>
              <a:t>Einsatzstellen</a:t>
            </a:r>
            <a:endParaRPr lang="en-US" sz="2000" dirty="0"/>
          </a:p>
        </p:txBody>
      </p:sp>
      <p:sp>
        <p:nvSpPr>
          <p:cNvPr id="10" name="Text 6"/>
          <p:cNvSpPr txBox="1"/>
          <p:nvPr/>
        </p:nvSpPr>
        <p:spPr>
          <a:xfrm>
            <a:off x="868680" y="3474720"/>
            <a:ext cx="2834640" cy="914400"/>
          </a:xfrm>
          <a:prstGeom prst="rect">
            <a:avLst/>
          </a:prstGeom>
          <a:noFill/>
          <a:ln/>
        </p:spPr>
        <p:txBody>
          <a:bodyPr wrap="square" lIns="0" tIns="0" rIns="0" bIns="0" rtlCol="0" anchor="t"/>
          <a:lstStyle/>
          <a:p>
            <a:pPr marL="0" indent="0">
              <a:buNone/>
            </a:pPr>
            <a:r>
              <a:rPr lang="en-US" sz="1500" dirty="0">
                <a:solidFill>
                  <a:schemeClr val="tx2"/>
                </a:solidFill>
              </a:rPr>
              <a:t>Vereine, Träger, Initiativen und Angebote suchen Unterstützung</a:t>
            </a:r>
            <a:endParaRPr lang="en-US" sz="1500" dirty="0"/>
          </a:p>
        </p:txBody>
      </p:sp>
      <p:sp>
        <p:nvSpPr>
          <p:cNvPr id="11" name="Text 7"/>
          <p:cNvSpPr txBox="1"/>
          <p:nvPr/>
        </p:nvSpPr>
        <p:spPr>
          <a:xfrm>
            <a:off x="8577072" y="3017520"/>
            <a:ext cx="2834640" cy="457200"/>
          </a:xfrm>
          <a:prstGeom prst="rect">
            <a:avLst/>
          </a:prstGeom>
          <a:noFill/>
          <a:ln/>
        </p:spPr>
        <p:txBody>
          <a:bodyPr wrap="square" lIns="0" tIns="0" rIns="0" bIns="0" rtlCol="0" anchor="ctr"/>
          <a:lstStyle/>
          <a:p>
            <a:pPr marL="0" indent="0">
              <a:buNone/>
            </a:pPr>
            <a:r>
              <a:rPr lang="en-US" sz="2000" b="1" dirty="0">
                <a:solidFill>
                  <a:schemeClr val="tx1"/>
                </a:solidFill>
                <a:latin typeface="Mosfit" pitchFamily="34" charset="0"/>
                <a:ea typeface="Mosfit" pitchFamily="34" charset="-122"/>
                <a:cs typeface="Mosfit" pitchFamily="34" charset="-120"/>
              </a:rPr>
              <a:t>Freiwillige</a:t>
            </a:r>
            <a:endParaRPr lang="en-US" sz="2000" dirty="0"/>
          </a:p>
        </p:txBody>
      </p:sp>
      <p:sp>
        <p:nvSpPr>
          <p:cNvPr id="12" name="Text 8"/>
          <p:cNvSpPr txBox="1"/>
          <p:nvPr/>
        </p:nvSpPr>
        <p:spPr>
          <a:xfrm>
            <a:off x="8577072" y="3474720"/>
            <a:ext cx="2834640" cy="914400"/>
          </a:xfrm>
          <a:prstGeom prst="rect">
            <a:avLst/>
          </a:prstGeom>
          <a:noFill/>
          <a:ln/>
        </p:spPr>
        <p:txBody>
          <a:bodyPr wrap="square" lIns="0" tIns="0" rIns="0" bIns="0" rtlCol="0" anchor="t"/>
          <a:lstStyle/>
          <a:p>
            <a:pPr marL="0" indent="0">
              <a:buNone/>
            </a:pPr>
            <a:r>
              <a:rPr lang="en-US" sz="1500" dirty="0">
                <a:solidFill>
                  <a:schemeClr val="tx2"/>
                </a:solidFill>
              </a:rPr>
              <a:t>finden passende Aufgaben oder registrieren sich mit ihren Interessen</a:t>
            </a:r>
            <a:endParaRPr lang="en-US" sz="1500" dirty="0"/>
          </a:p>
        </p:txBody>
      </p:sp>
      <p:sp>
        <p:nvSpPr>
          <p:cNvPr id="13" name="Plattform Kreis"/>
          <p:cNvSpPr/>
          <p:nvPr/>
        </p:nvSpPr>
        <p:spPr>
          <a:xfrm>
            <a:off x="4727448" y="1920240"/>
            <a:ext cx="2743200" cy="2743200"/>
          </a:xfrm>
          <a:prstGeom prst="ellipse">
            <a:avLst/>
          </a:prstGeom>
          <a:solidFill>
            <a:schemeClr val="accent1"/>
          </a:solidFill>
          <a:ln/>
        </p:spPr>
      </p:sp>
      <p:sp>
        <p:nvSpPr>
          <p:cNvPr id="14" name="Text 10"/>
          <p:cNvSpPr txBox="1"/>
          <p:nvPr/>
        </p:nvSpPr>
        <p:spPr>
          <a:xfrm>
            <a:off x="4910328" y="2377440"/>
            <a:ext cx="2377440" cy="1828800"/>
          </a:xfrm>
          <a:prstGeom prst="rect">
            <a:avLst/>
          </a:prstGeom>
          <a:noFill/>
          <a:ln/>
        </p:spPr>
        <p:txBody>
          <a:bodyPr wrap="square" lIns="0" tIns="0" rIns="0" bIns="0" rtlCol="0" anchor="ctr"/>
          <a:lstStyle/>
          <a:p>
            <a:pPr marL="0" indent="0" algn="ctr">
              <a:buNone/>
            </a:pPr>
            <a:r>
              <a:rPr lang="en-US" sz="2000" b="1" dirty="0">
                <a:solidFill>
                  <a:schemeClr val="bg1"/>
                </a:solidFill>
                <a:latin typeface="Mosfit" pitchFamily="34" charset="0"/>
                <a:ea typeface="Mosfit" pitchFamily="34" charset="-122"/>
                <a:cs typeface="Mosfit" pitchFamily="34" charset="-120"/>
              </a:rPr>
              <a:t>Ehrenamts­börse</a:t>
            </a:r>
            <a:endParaRPr lang="en-US" sz="2000" dirty="0"/>
          </a:p>
          <a:p>
            <a:pPr marL="0" indent="0" algn="ctr">
              <a:buNone/>
            </a:pPr>
            <a:r>
              <a:rPr lang="en-US" sz="1400" dirty="0">
                <a:solidFill>
                  <a:schemeClr val="bg1"/>
                </a:solidFill>
              </a:rPr>
              <a:t>auf Freinet-Online</a:t>
            </a:r>
            <a:endParaRPr lang="en-US" sz="2000" dirty="0"/>
          </a:p>
        </p:txBody>
      </p:sp>
      <p:sp>
        <p:nvSpPr>
          <p:cNvPr id="15" name="Shape 11"/>
          <p:cNvSpPr/>
          <p:nvPr/>
        </p:nvSpPr>
        <p:spPr>
          <a:xfrm>
            <a:off x="4023360" y="3291840"/>
            <a:ext cx="640080" cy="0"/>
          </a:xfrm>
          <a:prstGeom prst="line">
            <a:avLst/>
          </a:prstGeom>
          <a:noFill/>
          <a:ln w="31750">
            <a:solidFill>
              <a:srgbClr val="AF9F83"/>
            </a:solidFill>
            <a:prstDash val="solid"/>
            <a:headEnd type="triangle"/>
            <a:tailEnd type="triangle"/>
          </a:ln>
        </p:spPr>
      </p:sp>
      <p:sp>
        <p:nvSpPr>
          <p:cNvPr id="16" name="Shape 12"/>
          <p:cNvSpPr/>
          <p:nvPr/>
        </p:nvSpPr>
        <p:spPr>
          <a:xfrm>
            <a:off x="7525512" y="3291840"/>
            <a:ext cx="640080" cy="0"/>
          </a:xfrm>
          <a:prstGeom prst="line">
            <a:avLst/>
          </a:prstGeom>
          <a:noFill/>
          <a:ln w="31750">
            <a:solidFill>
              <a:srgbClr val="AF9F83"/>
            </a:solidFill>
            <a:prstDash val="solid"/>
            <a:headEnd type="triangle"/>
            <a:tailEnd type="triangle"/>
          </a:ln>
        </p:spPr>
      </p:sp>
      <p:sp>
        <p:nvSpPr>
          <p:cNvPr id="25" name="Slide Number Placeholder 0"/>
          <p:cNvSpPr>
            <a:spLocks noGrp="1"/>
          </p:cNvSpPr>
          <p:nvPr>
            <p:ph type="sldNum" sz="quarter" idx="4294967295"/>
          </p:nvPr>
        </p:nvSpPr>
        <p:spPr>
          <a:xfrm>
            <a:off x="11185855"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Screenshot So sieht eine Freinet-Börse aus" descr="So sieht eine Freinet-Börse aus"/>
          <p:cNvPicPr>
            <a:picLocks noChangeAspect="1"/>
          </p:cNvPicPr>
          <p:nvPr/>
        </p:nvPicPr>
        <p:blipFill>
          <a:blip r:embed="rId3"/>
          <a:stretch>
            <a:fillRect/>
          </a:stretch>
        </p:blipFill>
        <p:spPr>
          <a:xfrm>
            <a:off x="770917" y="868680"/>
            <a:ext cx="10649862" cy="5989320"/>
          </a:xfrm>
          <a:prstGeom prst="rect">
            <a:avLst/>
          </a:prstGeom>
        </p:spPr>
      </p:pic>
      <p:sp>
        <p:nvSpPr>
          <p:cNvPr id="3" name="Etikett"/>
          <p:cNvSpPr/>
          <p:nvPr/>
        </p:nvSpPr>
        <p:spPr>
          <a:xfrm>
            <a:off x="320040" y="164592"/>
            <a:ext cx="4375404" cy="548640"/>
          </a:xfrm>
          <a:prstGeom prst="roundRect">
            <a:avLst>
              <a:gd name="adj" fmla="val 50000"/>
            </a:avLst>
          </a:prstGeom>
          <a:solidFill>
            <a:schemeClr val="accent1"/>
          </a:solidFill>
          <a:ln/>
          <a:effectLst>
            <a:outerShdw blurRad="76200" dist="25400" dir="5400000" algn="bl" rotWithShape="0">
              <a:srgbClr val="000000">
                <a:alpha val="25000"/>
              </a:srgbClr>
            </a:outerShdw>
          </a:effectLst>
        </p:spPr>
      </p:sp>
      <p:sp>
        <p:nvSpPr>
          <p:cNvPr id="4" name="Text 1"/>
          <p:cNvSpPr txBox="1"/>
          <p:nvPr/>
        </p:nvSpPr>
        <p:spPr>
          <a:xfrm>
            <a:off x="320040" y="164592"/>
            <a:ext cx="4375404"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Mosfit" pitchFamily="34" charset="0"/>
                <a:ea typeface="Mosfit" pitchFamily="34" charset="-122"/>
                <a:cs typeface="Mosfit" pitchFamily="34" charset="-120"/>
              </a:rPr>
              <a:t>So sieht eine Freinet-Börse aus</a:t>
            </a:r>
            <a:endParaRPr lang="en-US" sz="1800" dirty="0"/>
          </a:p>
        </p:txBody>
      </p:sp>
      <p:sp>
        <p:nvSpPr>
          <p:cNvPr id="5" name="Quelle"/>
          <p:cNvSpPr/>
          <p:nvPr/>
        </p:nvSpPr>
        <p:spPr>
          <a:xfrm>
            <a:off x="7459675" y="292608"/>
            <a:ext cx="2948940" cy="292608"/>
          </a:xfrm>
          <a:prstGeom prst="roundRect">
            <a:avLst>
              <a:gd name="adj" fmla="val 50000"/>
            </a:avLst>
          </a:prstGeom>
          <a:solidFill>
            <a:schemeClr val="bg1">
              <a:alpha val="85000"/>
            </a:schemeClr>
          </a:solidFill>
          <a:ln w="9525">
            <a:solidFill>
              <a:srgbClr val="DDD6C8"/>
            </a:solidFill>
            <a:prstDash val="solid"/>
          </a:ln>
        </p:spPr>
      </p:sp>
      <p:sp>
        <p:nvSpPr>
          <p:cNvPr id="6" name="Text 3"/>
          <p:cNvSpPr txBox="1"/>
          <p:nvPr/>
        </p:nvSpPr>
        <p:spPr>
          <a:xfrm>
            <a:off x="7459675" y="292608"/>
            <a:ext cx="2948940" cy="292608"/>
          </a:xfrm>
          <a:prstGeom prst="rect">
            <a:avLst/>
          </a:prstGeom>
          <a:noFill/>
          <a:ln/>
        </p:spPr>
        <p:txBody>
          <a:bodyPr wrap="square" lIns="0" tIns="0" rIns="0" bIns="0" rtlCol="0" anchor="ctr"/>
          <a:lstStyle/>
          <a:p>
            <a:pPr marL="0" indent="0" algn="ctr">
              <a:buNone/>
            </a:pPr>
            <a:r>
              <a:rPr lang="en-US" sz="1000" dirty="0">
                <a:solidFill>
                  <a:schemeClr val="tx2"/>
                </a:solidFill>
              </a:rPr>
              <a:t>Beispiel: Tatenbörse der Stadt Konstanz</a:t>
            </a:r>
            <a:endParaRPr lang="en-US" sz="1000" dirty="0"/>
          </a:p>
        </p:txBody>
      </p:sp>
      <p:pic>
        <p:nvPicPr>
          <p:cNvPr id="7" name="Image 1" descr="Logo Stadt Mosbach"/>
          <p:cNvPicPr>
            <a:picLocks noChangeAspect="1"/>
          </p:cNvPicPr>
          <p:nvPr/>
        </p:nvPicPr>
        <p:blipFill>
          <a:blip r:embed="rId4"/>
          <a:stretch>
            <a:fillRect/>
          </a:stretch>
        </p:blipFill>
        <p:spPr>
          <a:xfrm>
            <a:off x="10774375" y="109728"/>
            <a:ext cx="1097280" cy="64922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Screenshot So finden Interessierte zu Ihnen" descr="So finden Interessierte zu Ihnen"/>
          <p:cNvPicPr>
            <a:picLocks noChangeAspect="1"/>
          </p:cNvPicPr>
          <p:nvPr/>
        </p:nvPicPr>
        <p:blipFill>
          <a:blip r:embed="rId3"/>
          <a:stretch>
            <a:fillRect/>
          </a:stretch>
        </p:blipFill>
        <p:spPr>
          <a:xfrm>
            <a:off x="770187" y="868680"/>
            <a:ext cx="10651321" cy="5989320"/>
          </a:xfrm>
          <a:prstGeom prst="rect">
            <a:avLst/>
          </a:prstGeom>
        </p:spPr>
      </p:pic>
      <p:sp>
        <p:nvSpPr>
          <p:cNvPr id="3" name="Etikett"/>
          <p:cNvSpPr/>
          <p:nvPr/>
        </p:nvSpPr>
        <p:spPr>
          <a:xfrm>
            <a:off x="320040" y="164592"/>
            <a:ext cx="4498848" cy="548640"/>
          </a:xfrm>
          <a:prstGeom prst="roundRect">
            <a:avLst>
              <a:gd name="adj" fmla="val 50000"/>
            </a:avLst>
          </a:prstGeom>
          <a:solidFill>
            <a:schemeClr val="accent1"/>
          </a:solidFill>
          <a:ln/>
          <a:effectLst>
            <a:outerShdw blurRad="76200" dist="25400" dir="5400000" algn="bl" rotWithShape="0">
              <a:srgbClr val="000000">
                <a:alpha val="25000"/>
              </a:srgbClr>
            </a:outerShdw>
          </a:effectLst>
        </p:spPr>
      </p:sp>
      <p:sp>
        <p:nvSpPr>
          <p:cNvPr id="4" name="Text 1"/>
          <p:cNvSpPr txBox="1"/>
          <p:nvPr/>
        </p:nvSpPr>
        <p:spPr>
          <a:xfrm>
            <a:off x="320040" y="164592"/>
            <a:ext cx="4498848"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Mosfit" pitchFamily="34" charset="0"/>
                <a:ea typeface="Mosfit" pitchFamily="34" charset="-122"/>
                <a:cs typeface="Mosfit" pitchFamily="34" charset="-120"/>
              </a:rPr>
              <a:t>So finden Interessierte zu Ihnen</a:t>
            </a:r>
            <a:endParaRPr lang="en-US" sz="1800" dirty="0"/>
          </a:p>
        </p:txBody>
      </p:sp>
      <p:sp>
        <p:nvSpPr>
          <p:cNvPr id="5" name="Quelle"/>
          <p:cNvSpPr/>
          <p:nvPr/>
        </p:nvSpPr>
        <p:spPr>
          <a:xfrm>
            <a:off x="7459675" y="292608"/>
            <a:ext cx="2948940" cy="292608"/>
          </a:xfrm>
          <a:prstGeom prst="roundRect">
            <a:avLst>
              <a:gd name="adj" fmla="val 50000"/>
            </a:avLst>
          </a:prstGeom>
          <a:solidFill>
            <a:schemeClr val="bg1">
              <a:alpha val="85000"/>
            </a:schemeClr>
          </a:solidFill>
          <a:ln w="9525">
            <a:solidFill>
              <a:srgbClr val="DDD6C8"/>
            </a:solidFill>
            <a:prstDash val="solid"/>
          </a:ln>
        </p:spPr>
      </p:sp>
      <p:sp>
        <p:nvSpPr>
          <p:cNvPr id="6" name="Text 3"/>
          <p:cNvSpPr txBox="1"/>
          <p:nvPr/>
        </p:nvSpPr>
        <p:spPr>
          <a:xfrm>
            <a:off x="7459675" y="292608"/>
            <a:ext cx="2948940" cy="292608"/>
          </a:xfrm>
          <a:prstGeom prst="rect">
            <a:avLst/>
          </a:prstGeom>
          <a:noFill/>
          <a:ln/>
        </p:spPr>
        <p:txBody>
          <a:bodyPr wrap="square" lIns="0" tIns="0" rIns="0" bIns="0" rtlCol="0" anchor="ctr"/>
          <a:lstStyle/>
          <a:p>
            <a:pPr marL="0" indent="0" algn="ctr">
              <a:buNone/>
            </a:pPr>
            <a:r>
              <a:rPr lang="en-US" sz="1000" dirty="0">
                <a:solidFill>
                  <a:schemeClr val="tx2"/>
                </a:solidFill>
              </a:rPr>
              <a:t>Beispiel: Tatenbörse der Stadt Konstanz</a:t>
            </a:r>
            <a:endParaRPr lang="en-US" sz="1000" dirty="0"/>
          </a:p>
        </p:txBody>
      </p:sp>
      <p:pic>
        <p:nvPicPr>
          <p:cNvPr id="7" name="Image 1" descr="Logo Stadt Mosbach"/>
          <p:cNvPicPr>
            <a:picLocks noChangeAspect="1"/>
          </p:cNvPicPr>
          <p:nvPr/>
        </p:nvPicPr>
        <p:blipFill>
          <a:blip r:embed="rId4"/>
          <a:stretch>
            <a:fillRect/>
          </a:stretch>
        </p:blipFill>
        <p:spPr>
          <a:xfrm>
            <a:off x="10774375" y="109728"/>
            <a:ext cx="1097280" cy="64922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Screenshot Filtern nach Zielgruppe" descr="Filtern nach Zielgruppe"/>
          <p:cNvPicPr>
            <a:picLocks noChangeAspect="1"/>
          </p:cNvPicPr>
          <p:nvPr/>
        </p:nvPicPr>
        <p:blipFill>
          <a:blip r:embed="rId3"/>
          <a:stretch>
            <a:fillRect/>
          </a:stretch>
        </p:blipFill>
        <p:spPr>
          <a:xfrm>
            <a:off x="766368" y="868680"/>
            <a:ext cx="10658959" cy="5989320"/>
          </a:xfrm>
          <a:prstGeom prst="rect">
            <a:avLst/>
          </a:prstGeom>
        </p:spPr>
      </p:pic>
      <p:sp>
        <p:nvSpPr>
          <p:cNvPr id="3" name="Etikett"/>
          <p:cNvSpPr/>
          <p:nvPr/>
        </p:nvSpPr>
        <p:spPr>
          <a:xfrm>
            <a:off x="320040" y="164592"/>
            <a:ext cx="3387852" cy="548640"/>
          </a:xfrm>
          <a:prstGeom prst="roundRect">
            <a:avLst>
              <a:gd name="adj" fmla="val 50000"/>
            </a:avLst>
          </a:prstGeom>
          <a:solidFill>
            <a:schemeClr val="accent1"/>
          </a:solidFill>
          <a:ln/>
          <a:effectLst>
            <a:outerShdw blurRad="76200" dist="25400" dir="5400000" algn="bl" rotWithShape="0">
              <a:srgbClr val="000000">
                <a:alpha val="25000"/>
              </a:srgbClr>
            </a:outerShdw>
          </a:effectLst>
        </p:spPr>
      </p:sp>
      <p:sp>
        <p:nvSpPr>
          <p:cNvPr id="4" name="Text 1"/>
          <p:cNvSpPr txBox="1"/>
          <p:nvPr/>
        </p:nvSpPr>
        <p:spPr>
          <a:xfrm>
            <a:off x="320040" y="164592"/>
            <a:ext cx="3387852"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Mosfit" pitchFamily="34" charset="0"/>
                <a:ea typeface="Mosfit" pitchFamily="34" charset="-122"/>
                <a:cs typeface="Mosfit" pitchFamily="34" charset="-120"/>
              </a:rPr>
              <a:t>Filtern nach Zielgruppe</a:t>
            </a:r>
            <a:endParaRPr lang="en-US" sz="1800" dirty="0"/>
          </a:p>
        </p:txBody>
      </p:sp>
      <p:sp>
        <p:nvSpPr>
          <p:cNvPr id="5" name="Quelle"/>
          <p:cNvSpPr/>
          <p:nvPr/>
        </p:nvSpPr>
        <p:spPr>
          <a:xfrm>
            <a:off x="7459675" y="292608"/>
            <a:ext cx="2948940" cy="292608"/>
          </a:xfrm>
          <a:prstGeom prst="roundRect">
            <a:avLst>
              <a:gd name="adj" fmla="val 50000"/>
            </a:avLst>
          </a:prstGeom>
          <a:solidFill>
            <a:schemeClr val="bg1">
              <a:alpha val="85000"/>
            </a:schemeClr>
          </a:solidFill>
          <a:ln w="9525">
            <a:solidFill>
              <a:srgbClr val="DDD6C8"/>
            </a:solidFill>
            <a:prstDash val="solid"/>
          </a:ln>
        </p:spPr>
      </p:sp>
      <p:sp>
        <p:nvSpPr>
          <p:cNvPr id="6" name="Text 3"/>
          <p:cNvSpPr txBox="1"/>
          <p:nvPr/>
        </p:nvSpPr>
        <p:spPr>
          <a:xfrm>
            <a:off x="7459675" y="292608"/>
            <a:ext cx="2948940" cy="292608"/>
          </a:xfrm>
          <a:prstGeom prst="rect">
            <a:avLst/>
          </a:prstGeom>
          <a:noFill/>
          <a:ln/>
        </p:spPr>
        <p:txBody>
          <a:bodyPr wrap="square" lIns="0" tIns="0" rIns="0" bIns="0" rtlCol="0" anchor="ctr"/>
          <a:lstStyle/>
          <a:p>
            <a:pPr marL="0" indent="0" algn="ctr">
              <a:buNone/>
            </a:pPr>
            <a:r>
              <a:rPr lang="en-US" sz="1000" dirty="0">
                <a:solidFill>
                  <a:schemeClr val="tx2"/>
                </a:solidFill>
              </a:rPr>
              <a:t>Beispiel: Tatenbörse der Stadt Konstanz</a:t>
            </a:r>
            <a:endParaRPr lang="en-US" sz="1000" dirty="0"/>
          </a:p>
        </p:txBody>
      </p:sp>
      <p:pic>
        <p:nvPicPr>
          <p:cNvPr id="7" name="Image 1" descr="Logo Stadt Mosbach"/>
          <p:cNvPicPr>
            <a:picLocks noChangeAspect="1"/>
          </p:cNvPicPr>
          <p:nvPr/>
        </p:nvPicPr>
        <p:blipFill>
          <a:blip r:embed="rId4"/>
          <a:stretch>
            <a:fillRect/>
          </a:stretch>
        </p:blipFill>
        <p:spPr>
          <a:xfrm>
            <a:off x="10774375" y="109728"/>
            <a:ext cx="1097280" cy="64922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Screenshot Das Ergebnis: passende Angebote" descr="Das Ergebnis: passende Angebote"/>
          <p:cNvPicPr>
            <a:picLocks noChangeAspect="1"/>
          </p:cNvPicPr>
          <p:nvPr/>
        </p:nvPicPr>
        <p:blipFill>
          <a:blip r:embed="rId3"/>
          <a:stretch>
            <a:fillRect/>
          </a:stretch>
        </p:blipFill>
        <p:spPr>
          <a:xfrm>
            <a:off x="773433" y="868680"/>
            <a:ext cx="10644830" cy="5989320"/>
          </a:xfrm>
          <a:prstGeom prst="rect">
            <a:avLst/>
          </a:prstGeom>
        </p:spPr>
      </p:pic>
      <p:sp>
        <p:nvSpPr>
          <p:cNvPr id="3" name="Etikett"/>
          <p:cNvSpPr/>
          <p:nvPr/>
        </p:nvSpPr>
        <p:spPr>
          <a:xfrm>
            <a:off x="320040" y="164592"/>
            <a:ext cx="4375404" cy="548640"/>
          </a:xfrm>
          <a:prstGeom prst="roundRect">
            <a:avLst>
              <a:gd name="adj" fmla="val 50000"/>
            </a:avLst>
          </a:prstGeom>
          <a:solidFill>
            <a:schemeClr val="accent1"/>
          </a:solidFill>
          <a:ln/>
          <a:effectLst>
            <a:outerShdw blurRad="76200" dist="25400" dir="5400000" algn="bl" rotWithShape="0">
              <a:srgbClr val="000000">
                <a:alpha val="25000"/>
              </a:srgbClr>
            </a:outerShdw>
          </a:effectLst>
        </p:spPr>
      </p:sp>
      <p:sp>
        <p:nvSpPr>
          <p:cNvPr id="4" name="Text 1"/>
          <p:cNvSpPr txBox="1"/>
          <p:nvPr/>
        </p:nvSpPr>
        <p:spPr>
          <a:xfrm>
            <a:off x="320040" y="164592"/>
            <a:ext cx="4375404"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Mosfit" pitchFamily="34" charset="0"/>
                <a:ea typeface="Mosfit" pitchFamily="34" charset="-122"/>
                <a:cs typeface="Mosfit" pitchFamily="34" charset="-120"/>
              </a:rPr>
              <a:t>Das Ergebnis: passende Angebote</a:t>
            </a:r>
            <a:endParaRPr lang="en-US" sz="1800" dirty="0"/>
          </a:p>
        </p:txBody>
      </p:sp>
      <p:sp>
        <p:nvSpPr>
          <p:cNvPr id="5" name="Quelle"/>
          <p:cNvSpPr/>
          <p:nvPr/>
        </p:nvSpPr>
        <p:spPr>
          <a:xfrm>
            <a:off x="7459675" y="292608"/>
            <a:ext cx="2948940" cy="292608"/>
          </a:xfrm>
          <a:prstGeom prst="roundRect">
            <a:avLst>
              <a:gd name="adj" fmla="val 50000"/>
            </a:avLst>
          </a:prstGeom>
          <a:solidFill>
            <a:schemeClr val="bg1">
              <a:alpha val="85000"/>
            </a:schemeClr>
          </a:solidFill>
          <a:ln w="9525">
            <a:solidFill>
              <a:srgbClr val="DDD6C8"/>
            </a:solidFill>
            <a:prstDash val="solid"/>
          </a:ln>
        </p:spPr>
      </p:sp>
      <p:sp>
        <p:nvSpPr>
          <p:cNvPr id="6" name="Text 3"/>
          <p:cNvSpPr txBox="1"/>
          <p:nvPr/>
        </p:nvSpPr>
        <p:spPr>
          <a:xfrm>
            <a:off x="7459675" y="292608"/>
            <a:ext cx="2948940" cy="292608"/>
          </a:xfrm>
          <a:prstGeom prst="rect">
            <a:avLst/>
          </a:prstGeom>
          <a:noFill/>
          <a:ln/>
        </p:spPr>
        <p:txBody>
          <a:bodyPr wrap="square" lIns="0" tIns="0" rIns="0" bIns="0" rtlCol="0" anchor="ctr"/>
          <a:lstStyle/>
          <a:p>
            <a:pPr marL="0" indent="0" algn="ctr">
              <a:buNone/>
            </a:pPr>
            <a:r>
              <a:rPr lang="en-US" sz="1000" dirty="0">
                <a:solidFill>
                  <a:schemeClr val="tx2"/>
                </a:solidFill>
              </a:rPr>
              <a:t>Beispiel: Tatenbörse der Stadt Konstanz</a:t>
            </a:r>
            <a:endParaRPr lang="en-US" sz="1000" dirty="0"/>
          </a:p>
        </p:txBody>
      </p:sp>
      <p:pic>
        <p:nvPicPr>
          <p:cNvPr id="7" name="Image 1" descr="Logo Stadt Mosbach"/>
          <p:cNvPicPr>
            <a:picLocks noChangeAspect="1"/>
          </p:cNvPicPr>
          <p:nvPr/>
        </p:nvPicPr>
        <p:blipFill>
          <a:blip r:embed="rId4"/>
          <a:stretch>
            <a:fillRect/>
          </a:stretch>
        </p:blipFill>
        <p:spPr>
          <a:xfrm>
            <a:off x="10774375" y="109728"/>
            <a:ext cx="1097280" cy="64922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Screenshot Andere Darstellung: Angebote als Kacheln" descr="Andere Darstellung: Angebote als Kacheln"/>
          <p:cNvPicPr>
            <a:picLocks noChangeAspect="1"/>
          </p:cNvPicPr>
          <p:nvPr/>
        </p:nvPicPr>
        <p:blipFill>
          <a:blip r:embed="rId3"/>
          <a:stretch>
            <a:fillRect/>
          </a:stretch>
        </p:blipFill>
        <p:spPr>
          <a:xfrm>
            <a:off x="761725" y="868680"/>
            <a:ext cx="10668245" cy="5989320"/>
          </a:xfrm>
          <a:prstGeom prst="rect">
            <a:avLst/>
          </a:prstGeom>
        </p:spPr>
      </p:pic>
      <p:sp>
        <p:nvSpPr>
          <p:cNvPr id="3" name="Etikett"/>
          <p:cNvSpPr/>
          <p:nvPr/>
        </p:nvSpPr>
        <p:spPr>
          <a:xfrm>
            <a:off x="320040" y="164592"/>
            <a:ext cx="5486400" cy="548640"/>
          </a:xfrm>
          <a:prstGeom prst="roundRect">
            <a:avLst>
              <a:gd name="adj" fmla="val 50000"/>
            </a:avLst>
          </a:prstGeom>
          <a:solidFill>
            <a:schemeClr val="accent1"/>
          </a:solidFill>
          <a:ln/>
          <a:effectLst>
            <a:outerShdw blurRad="76200" dist="25400" dir="5400000" algn="bl" rotWithShape="0">
              <a:srgbClr val="000000">
                <a:alpha val="25000"/>
              </a:srgbClr>
            </a:outerShdw>
          </a:effectLst>
        </p:spPr>
      </p:sp>
      <p:sp>
        <p:nvSpPr>
          <p:cNvPr id="4" name="Text 1"/>
          <p:cNvSpPr txBox="1"/>
          <p:nvPr/>
        </p:nvSpPr>
        <p:spPr>
          <a:xfrm>
            <a:off x="320040" y="164592"/>
            <a:ext cx="5486400"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Mosfit" pitchFamily="34" charset="0"/>
                <a:ea typeface="Mosfit" pitchFamily="34" charset="-122"/>
                <a:cs typeface="Mosfit" pitchFamily="34" charset="-120"/>
              </a:rPr>
              <a:t>Andere Darstellung: Angebote als Kacheln</a:t>
            </a:r>
            <a:endParaRPr lang="en-US" sz="1800" dirty="0"/>
          </a:p>
        </p:txBody>
      </p:sp>
      <p:sp>
        <p:nvSpPr>
          <p:cNvPr id="5" name="Quelle"/>
          <p:cNvSpPr/>
          <p:nvPr/>
        </p:nvSpPr>
        <p:spPr>
          <a:xfrm>
            <a:off x="8351215" y="292608"/>
            <a:ext cx="2057400" cy="292608"/>
          </a:xfrm>
          <a:prstGeom prst="roundRect">
            <a:avLst>
              <a:gd name="adj" fmla="val 50000"/>
            </a:avLst>
          </a:prstGeom>
          <a:solidFill>
            <a:schemeClr val="bg1">
              <a:alpha val="85000"/>
            </a:schemeClr>
          </a:solidFill>
          <a:ln w="9525">
            <a:solidFill>
              <a:srgbClr val="DDD6C8"/>
            </a:solidFill>
            <a:prstDash val="solid"/>
          </a:ln>
        </p:spPr>
      </p:sp>
      <p:sp>
        <p:nvSpPr>
          <p:cNvPr id="6" name="Text 3"/>
          <p:cNvSpPr txBox="1"/>
          <p:nvPr/>
        </p:nvSpPr>
        <p:spPr>
          <a:xfrm>
            <a:off x="8351215" y="292608"/>
            <a:ext cx="2057400" cy="292608"/>
          </a:xfrm>
          <a:prstGeom prst="rect">
            <a:avLst/>
          </a:prstGeom>
          <a:noFill/>
          <a:ln/>
        </p:spPr>
        <p:txBody>
          <a:bodyPr wrap="square" lIns="0" tIns="0" rIns="0" bIns="0" rtlCol="0" anchor="ctr"/>
          <a:lstStyle/>
          <a:p>
            <a:pPr marL="0" indent="0" algn="ctr">
              <a:buNone/>
            </a:pPr>
            <a:r>
              <a:rPr lang="en-US" sz="1000" dirty="0">
                <a:solidFill>
                  <a:schemeClr val="tx2"/>
                </a:solidFill>
              </a:rPr>
              <a:t>Beispiel: engagiert in Ulm</a:t>
            </a:r>
            <a:endParaRPr lang="en-US" sz="1000" dirty="0"/>
          </a:p>
        </p:txBody>
      </p:sp>
      <p:pic>
        <p:nvPicPr>
          <p:cNvPr id="7" name="Image 1" descr="Logo Stadt Mosbach"/>
          <p:cNvPicPr>
            <a:picLocks noChangeAspect="1"/>
          </p:cNvPicPr>
          <p:nvPr/>
        </p:nvPicPr>
        <p:blipFill>
          <a:blip r:embed="rId4"/>
          <a:stretch>
            <a:fillRect/>
          </a:stretch>
        </p:blipFill>
        <p:spPr>
          <a:xfrm>
            <a:off x="10774375" y="109728"/>
            <a:ext cx="1097280" cy="64922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Screenshot Kontakt aufnehmen mit einem Klick" descr="Kontakt aufnehmen mit einem Klick"/>
          <p:cNvPicPr>
            <a:picLocks noChangeAspect="1"/>
          </p:cNvPicPr>
          <p:nvPr/>
        </p:nvPicPr>
        <p:blipFill>
          <a:blip r:embed="rId3"/>
          <a:stretch>
            <a:fillRect/>
          </a:stretch>
        </p:blipFill>
        <p:spPr>
          <a:xfrm>
            <a:off x="1951722" y="868680"/>
            <a:ext cx="8288251" cy="5989320"/>
          </a:xfrm>
          <a:prstGeom prst="rect">
            <a:avLst/>
          </a:prstGeom>
        </p:spPr>
      </p:pic>
      <p:sp>
        <p:nvSpPr>
          <p:cNvPr id="3" name="Etikett"/>
          <p:cNvSpPr/>
          <p:nvPr/>
        </p:nvSpPr>
        <p:spPr>
          <a:xfrm>
            <a:off x="320040" y="164592"/>
            <a:ext cx="4622292" cy="548640"/>
          </a:xfrm>
          <a:prstGeom prst="roundRect">
            <a:avLst>
              <a:gd name="adj" fmla="val 50000"/>
            </a:avLst>
          </a:prstGeom>
          <a:solidFill>
            <a:schemeClr val="accent1"/>
          </a:solidFill>
          <a:ln/>
          <a:effectLst>
            <a:outerShdw blurRad="76200" dist="25400" dir="5400000" algn="bl" rotWithShape="0">
              <a:srgbClr val="000000">
                <a:alpha val="25000"/>
              </a:srgbClr>
            </a:outerShdw>
          </a:effectLst>
        </p:spPr>
      </p:sp>
      <p:sp>
        <p:nvSpPr>
          <p:cNvPr id="4" name="Text 1"/>
          <p:cNvSpPr txBox="1"/>
          <p:nvPr/>
        </p:nvSpPr>
        <p:spPr>
          <a:xfrm>
            <a:off x="320040" y="164592"/>
            <a:ext cx="4622292"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Mosfit" pitchFamily="34" charset="0"/>
                <a:ea typeface="Mosfit" pitchFamily="34" charset="-122"/>
                <a:cs typeface="Mosfit" pitchFamily="34" charset="-120"/>
              </a:rPr>
              <a:t>Kontakt aufnehmen mit einem Klick</a:t>
            </a:r>
            <a:endParaRPr lang="en-US" sz="1800" dirty="0"/>
          </a:p>
        </p:txBody>
      </p:sp>
      <p:sp>
        <p:nvSpPr>
          <p:cNvPr id="5" name="Quelle"/>
          <p:cNvSpPr/>
          <p:nvPr/>
        </p:nvSpPr>
        <p:spPr>
          <a:xfrm>
            <a:off x="8351215" y="292608"/>
            <a:ext cx="2057400" cy="292608"/>
          </a:xfrm>
          <a:prstGeom prst="roundRect">
            <a:avLst>
              <a:gd name="adj" fmla="val 50000"/>
            </a:avLst>
          </a:prstGeom>
          <a:solidFill>
            <a:schemeClr val="bg1">
              <a:alpha val="85000"/>
            </a:schemeClr>
          </a:solidFill>
          <a:ln w="9525">
            <a:solidFill>
              <a:srgbClr val="DDD6C8"/>
            </a:solidFill>
            <a:prstDash val="solid"/>
          </a:ln>
        </p:spPr>
      </p:sp>
      <p:sp>
        <p:nvSpPr>
          <p:cNvPr id="6" name="Text 3"/>
          <p:cNvSpPr txBox="1"/>
          <p:nvPr/>
        </p:nvSpPr>
        <p:spPr>
          <a:xfrm>
            <a:off x="8351215" y="292608"/>
            <a:ext cx="2057400" cy="292608"/>
          </a:xfrm>
          <a:prstGeom prst="rect">
            <a:avLst/>
          </a:prstGeom>
          <a:noFill/>
          <a:ln/>
        </p:spPr>
        <p:txBody>
          <a:bodyPr wrap="square" lIns="0" tIns="0" rIns="0" bIns="0" rtlCol="0" anchor="ctr"/>
          <a:lstStyle/>
          <a:p>
            <a:pPr marL="0" indent="0" algn="ctr">
              <a:buNone/>
            </a:pPr>
            <a:r>
              <a:rPr lang="en-US" sz="1000" dirty="0">
                <a:solidFill>
                  <a:schemeClr val="tx2"/>
                </a:solidFill>
              </a:rPr>
              <a:t>Beispiel: engagiert in Ulm</a:t>
            </a:r>
            <a:endParaRPr lang="en-US" sz="1000" dirty="0"/>
          </a:p>
        </p:txBody>
      </p:sp>
      <p:pic>
        <p:nvPicPr>
          <p:cNvPr id="7" name="Image 1" descr="Logo Stadt Mosbach"/>
          <p:cNvPicPr>
            <a:picLocks noChangeAspect="1"/>
          </p:cNvPicPr>
          <p:nvPr/>
        </p:nvPicPr>
        <p:blipFill>
          <a:blip r:embed="rId4"/>
          <a:stretch>
            <a:fillRect/>
          </a:stretch>
        </p:blipFill>
        <p:spPr>
          <a:xfrm>
            <a:off x="10774375" y="109728"/>
            <a:ext cx="1097280" cy="64922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Screenshot Kurz &amp; gut: Engagement für zwischendurch" descr="Kurz &amp; gut: Engagement für zwischendurch"/>
          <p:cNvPicPr>
            <a:picLocks noChangeAspect="1"/>
          </p:cNvPicPr>
          <p:nvPr/>
        </p:nvPicPr>
        <p:blipFill>
          <a:blip r:embed="rId3"/>
          <a:stretch>
            <a:fillRect/>
          </a:stretch>
        </p:blipFill>
        <p:spPr>
          <a:xfrm>
            <a:off x="766368" y="868680"/>
            <a:ext cx="10658959" cy="5989320"/>
          </a:xfrm>
          <a:prstGeom prst="rect">
            <a:avLst/>
          </a:prstGeom>
        </p:spPr>
      </p:pic>
      <p:sp>
        <p:nvSpPr>
          <p:cNvPr id="3" name="Etikett"/>
          <p:cNvSpPr/>
          <p:nvPr/>
        </p:nvSpPr>
        <p:spPr>
          <a:xfrm>
            <a:off x="320040" y="164592"/>
            <a:ext cx="5486400" cy="548640"/>
          </a:xfrm>
          <a:prstGeom prst="roundRect">
            <a:avLst>
              <a:gd name="adj" fmla="val 50000"/>
            </a:avLst>
          </a:prstGeom>
          <a:solidFill>
            <a:schemeClr val="accent1"/>
          </a:solidFill>
          <a:ln/>
          <a:effectLst>
            <a:outerShdw blurRad="76200" dist="25400" dir="5400000" algn="bl" rotWithShape="0">
              <a:srgbClr val="000000">
                <a:alpha val="25000"/>
              </a:srgbClr>
            </a:outerShdw>
          </a:effectLst>
        </p:spPr>
      </p:sp>
      <p:sp>
        <p:nvSpPr>
          <p:cNvPr id="4" name="Text 1"/>
          <p:cNvSpPr txBox="1"/>
          <p:nvPr/>
        </p:nvSpPr>
        <p:spPr>
          <a:xfrm>
            <a:off x="320040" y="164592"/>
            <a:ext cx="5486400"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Mosfit" pitchFamily="34" charset="0"/>
                <a:ea typeface="Mosfit" pitchFamily="34" charset="-122"/>
                <a:cs typeface="Mosfit" pitchFamily="34" charset="-120"/>
              </a:rPr>
              <a:t>Kurz &amp; gut: Engagement für zwischendurch</a:t>
            </a:r>
            <a:endParaRPr lang="en-US" sz="1800" dirty="0"/>
          </a:p>
        </p:txBody>
      </p:sp>
      <p:sp>
        <p:nvSpPr>
          <p:cNvPr id="5" name="Quelle"/>
          <p:cNvSpPr/>
          <p:nvPr/>
        </p:nvSpPr>
        <p:spPr>
          <a:xfrm>
            <a:off x="8008315" y="292608"/>
            <a:ext cx="2400300" cy="292608"/>
          </a:xfrm>
          <a:prstGeom prst="roundRect">
            <a:avLst>
              <a:gd name="adj" fmla="val 50000"/>
            </a:avLst>
          </a:prstGeom>
          <a:solidFill>
            <a:schemeClr val="bg1">
              <a:alpha val="85000"/>
            </a:schemeClr>
          </a:solidFill>
          <a:ln w="9525">
            <a:solidFill>
              <a:srgbClr val="DDD6C8"/>
            </a:solidFill>
            <a:prstDash val="solid"/>
          </a:ln>
        </p:spPr>
      </p:sp>
      <p:sp>
        <p:nvSpPr>
          <p:cNvPr id="6" name="Text 3"/>
          <p:cNvSpPr txBox="1"/>
          <p:nvPr/>
        </p:nvSpPr>
        <p:spPr>
          <a:xfrm>
            <a:off x="8008315" y="292608"/>
            <a:ext cx="2400300" cy="292608"/>
          </a:xfrm>
          <a:prstGeom prst="rect">
            <a:avLst/>
          </a:prstGeom>
          <a:noFill/>
          <a:ln/>
        </p:spPr>
        <p:txBody>
          <a:bodyPr wrap="square" lIns="0" tIns="0" rIns="0" bIns="0" rtlCol="0" anchor="ctr"/>
          <a:lstStyle/>
          <a:p>
            <a:pPr marL="0" indent="0" algn="ctr">
              <a:buNone/>
            </a:pPr>
            <a:r>
              <a:rPr lang="en-US" sz="1000" dirty="0">
                <a:solidFill>
                  <a:schemeClr val="tx2"/>
                </a:solidFill>
              </a:rPr>
              <a:t>Beispiel: engagiert-in-halle.de</a:t>
            </a:r>
            <a:endParaRPr lang="en-US" sz="1000" dirty="0"/>
          </a:p>
        </p:txBody>
      </p:sp>
      <p:pic>
        <p:nvPicPr>
          <p:cNvPr id="7" name="Image 1" descr="Logo Stadt Mosbach"/>
          <p:cNvPicPr>
            <a:picLocks noChangeAspect="1"/>
          </p:cNvPicPr>
          <p:nvPr/>
        </p:nvPicPr>
        <p:blipFill>
          <a:blip r:embed="rId4"/>
          <a:stretch>
            <a:fillRect/>
          </a:stretch>
        </p:blipFill>
        <p:spPr>
          <a:xfrm>
            <a:off x="10774375" y="109728"/>
            <a:ext cx="1097280" cy="64922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Screenshot Ein Kurzeinsatz im Detail" descr="Ein Kurzeinsatz im Detail"/>
          <p:cNvPicPr>
            <a:picLocks noChangeAspect="1"/>
          </p:cNvPicPr>
          <p:nvPr/>
        </p:nvPicPr>
        <p:blipFill>
          <a:blip r:embed="rId3"/>
          <a:stretch>
            <a:fillRect/>
          </a:stretch>
        </p:blipFill>
        <p:spPr>
          <a:xfrm>
            <a:off x="770996" y="868680"/>
            <a:ext cx="10649703" cy="5989320"/>
          </a:xfrm>
          <a:prstGeom prst="rect">
            <a:avLst/>
          </a:prstGeom>
        </p:spPr>
      </p:pic>
      <p:sp>
        <p:nvSpPr>
          <p:cNvPr id="3" name="Etikett"/>
          <p:cNvSpPr/>
          <p:nvPr/>
        </p:nvSpPr>
        <p:spPr>
          <a:xfrm>
            <a:off x="320040" y="164592"/>
            <a:ext cx="3634740" cy="548640"/>
          </a:xfrm>
          <a:prstGeom prst="roundRect">
            <a:avLst>
              <a:gd name="adj" fmla="val 50000"/>
            </a:avLst>
          </a:prstGeom>
          <a:solidFill>
            <a:schemeClr val="accent1"/>
          </a:solidFill>
          <a:ln/>
          <a:effectLst>
            <a:outerShdw blurRad="76200" dist="25400" dir="5400000" algn="bl" rotWithShape="0">
              <a:srgbClr val="000000">
                <a:alpha val="25000"/>
              </a:srgbClr>
            </a:outerShdw>
          </a:effectLst>
        </p:spPr>
      </p:sp>
      <p:sp>
        <p:nvSpPr>
          <p:cNvPr id="4" name="Text 1"/>
          <p:cNvSpPr txBox="1"/>
          <p:nvPr/>
        </p:nvSpPr>
        <p:spPr>
          <a:xfrm>
            <a:off x="320040" y="164592"/>
            <a:ext cx="3634740"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Mosfit" pitchFamily="34" charset="0"/>
                <a:ea typeface="Mosfit" pitchFamily="34" charset="-122"/>
                <a:cs typeface="Mosfit" pitchFamily="34" charset="-120"/>
              </a:rPr>
              <a:t>Ein Kurzeinsatz im Detail</a:t>
            </a:r>
            <a:endParaRPr lang="en-US" sz="1800" dirty="0"/>
          </a:p>
        </p:txBody>
      </p:sp>
      <p:sp>
        <p:nvSpPr>
          <p:cNvPr id="5" name="Quelle"/>
          <p:cNvSpPr/>
          <p:nvPr/>
        </p:nvSpPr>
        <p:spPr>
          <a:xfrm>
            <a:off x="8008315" y="292608"/>
            <a:ext cx="2400300" cy="292608"/>
          </a:xfrm>
          <a:prstGeom prst="roundRect">
            <a:avLst>
              <a:gd name="adj" fmla="val 50000"/>
            </a:avLst>
          </a:prstGeom>
          <a:solidFill>
            <a:schemeClr val="bg1">
              <a:alpha val="85000"/>
            </a:schemeClr>
          </a:solidFill>
          <a:ln w="9525">
            <a:solidFill>
              <a:srgbClr val="DDD6C8"/>
            </a:solidFill>
            <a:prstDash val="solid"/>
          </a:ln>
        </p:spPr>
      </p:sp>
      <p:sp>
        <p:nvSpPr>
          <p:cNvPr id="6" name="Text 3"/>
          <p:cNvSpPr txBox="1"/>
          <p:nvPr/>
        </p:nvSpPr>
        <p:spPr>
          <a:xfrm>
            <a:off x="8008315" y="292608"/>
            <a:ext cx="2400300" cy="292608"/>
          </a:xfrm>
          <a:prstGeom prst="rect">
            <a:avLst/>
          </a:prstGeom>
          <a:noFill/>
          <a:ln/>
        </p:spPr>
        <p:txBody>
          <a:bodyPr wrap="square" lIns="0" tIns="0" rIns="0" bIns="0" rtlCol="0" anchor="ctr"/>
          <a:lstStyle/>
          <a:p>
            <a:pPr marL="0" indent="0" algn="ctr">
              <a:buNone/>
            </a:pPr>
            <a:r>
              <a:rPr lang="en-US" sz="1000" dirty="0">
                <a:solidFill>
                  <a:schemeClr val="tx2"/>
                </a:solidFill>
              </a:rPr>
              <a:t>Beispiel: engagiert-in-halle.de</a:t>
            </a:r>
            <a:endParaRPr lang="en-US" sz="1000" dirty="0"/>
          </a:p>
        </p:txBody>
      </p:sp>
      <p:pic>
        <p:nvPicPr>
          <p:cNvPr id="7" name="Image 1" descr="Logo Stadt Mosbach"/>
          <p:cNvPicPr>
            <a:picLocks noChangeAspect="1"/>
          </p:cNvPicPr>
          <p:nvPr/>
        </p:nvPicPr>
        <p:blipFill>
          <a:blip r:embed="rId4"/>
          <a:stretch>
            <a:fillRect/>
          </a:stretch>
        </p:blipFill>
        <p:spPr>
          <a:xfrm>
            <a:off x="10774375" y="109728"/>
            <a:ext cx="1097280" cy="64922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Screenshot Auch möglich: Suche nach Organisationen" descr="Auch möglich: Suche nach Organisationen"/>
          <p:cNvPicPr>
            <a:picLocks noChangeAspect="1"/>
          </p:cNvPicPr>
          <p:nvPr/>
        </p:nvPicPr>
        <p:blipFill>
          <a:blip r:embed="rId3"/>
          <a:stretch>
            <a:fillRect/>
          </a:stretch>
        </p:blipFill>
        <p:spPr>
          <a:xfrm>
            <a:off x="764096" y="868680"/>
            <a:ext cx="10663503" cy="5989320"/>
          </a:xfrm>
          <a:prstGeom prst="rect">
            <a:avLst/>
          </a:prstGeom>
        </p:spPr>
      </p:pic>
      <p:sp>
        <p:nvSpPr>
          <p:cNvPr id="3" name="Etikett"/>
          <p:cNvSpPr/>
          <p:nvPr/>
        </p:nvSpPr>
        <p:spPr>
          <a:xfrm>
            <a:off x="320040" y="164592"/>
            <a:ext cx="5362956" cy="548640"/>
          </a:xfrm>
          <a:prstGeom prst="roundRect">
            <a:avLst>
              <a:gd name="adj" fmla="val 50000"/>
            </a:avLst>
          </a:prstGeom>
          <a:solidFill>
            <a:schemeClr val="accent1"/>
          </a:solidFill>
          <a:ln/>
          <a:effectLst>
            <a:outerShdw blurRad="76200" dist="25400" dir="5400000" algn="bl" rotWithShape="0">
              <a:srgbClr val="000000">
                <a:alpha val="25000"/>
              </a:srgbClr>
            </a:outerShdw>
          </a:effectLst>
        </p:spPr>
      </p:sp>
      <p:sp>
        <p:nvSpPr>
          <p:cNvPr id="4" name="Text 1"/>
          <p:cNvSpPr txBox="1"/>
          <p:nvPr/>
        </p:nvSpPr>
        <p:spPr>
          <a:xfrm>
            <a:off x="320040" y="164592"/>
            <a:ext cx="5362956"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Mosfit" pitchFamily="34" charset="0"/>
                <a:ea typeface="Mosfit" pitchFamily="34" charset="-122"/>
                <a:cs typeface="Mosfit" pitchFamily="34" charset="-120"/>
              </a:rPr>
              <a:t>Auch möglich: Suche nach Organisationen</a:t>
            </a:r>
            <a:endParaRPr lang="en-US" sz="1800" dirty="0"/>
          </a:p>
        </p:txBody>
      </p:sp>
      <p:sp>
        <p:nvSpPr>
          <p:cNvPr id="5" name="Quelle"/>
          <p:cNvSpPr/>
          <p:nvPr/>
        </p:nvSpPr>
        <p:spPr>
          <a:xfrm>
            <a:off x="8008315" y="292608"/>
            <a:ext cx="2400300" cy="292608"/>
          </a:xfrm>
          <a:prstGeom prst="roundRect">
            <a:avLst>
              <a:gd name="adj" fmla="val 50000"/>
            </a:avLst>
          </a:prstGeom>
          <a:solidFill>
            <a:schemeClr val="bg1">
              <a:alpha val="85000"/>
            </a:schemeClr>
          </a:solidFill>
          <a:ln w="9525">
            <a:solidFill>
              <a:srgbClr val="DDD6C8"/>
            </a:solidFill>
            <a:prstDash val="solid"/>
          </a:ln>
        </p:spPr>
      </p:sp>
      <p:sp>
        <p:nvSpPr>
          <p:cNvPr id="6" name="Text 3"/>
          <p:cNvSpPr txBox="1"/>
          <p:nvPr/>
        </p:nvSpPr>
        <p:spPr>
          <a:xfrm>
            <a:off x="8008315" y="292608"/>
            <a:ext cx="2400300" cy="292608"/>
          </a:xfrm>
          <a:prstGeom prst="rect">
            <a:avLst/>
          </a:prstGeom>
          <a:noFill/>
          <a:ln/>
        </p:spPr>
        <p:txBody>
          <a:bodyPr wrap="square" lIns="0" tIns="0" rIns="0" bIns="0" rtlCol="0" anchor="ctr"/>
          <a:lstStyle/>
          <a:p>
            <a:pPr marL="0" indent="0" algn="ctr">
              <a:buNone/>
            </a:pPr>
            <a:r>
              <a:rPr lang="en-US" sz="1000" dirty="0">
                <a:solidFill>
                  <a:schemeClr val="tx2"/>
                </a:solidFill>
              </a:rPr>
              <a:t>Beispiel: engagiert-in-halle.de</a:t>
            </a:r>
            <a:endParaRPr lang="en-US" sz="1000" dirty="0"/>
          </a:p>
        </p:txBody>
      </p:sp>
      <p:pic>
        <p:nvPicPr>
          <p:cNvPr id="7" name="Image 1" descr="Logo Stadt Mosbach"/>
          <p:cNvPicPr>
            <a:picLocks noChangeAspect="1"/>
          </p:cNvPicPr>
          <p:nvPr/>
        </p:nvPicPr>
        <p:blipFill>
          <a:blip r:embed="rId4"/>
          <a:stretch>
            <a:fillRect/>
          </a:stretch>
        </p:blipFill>
        <p:spPr>
          <a:xfrm>
            <a:off x="10774375" y="109728"/>
            <a:ext cx="1097280" cy="64922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Screenshot Vereinsübersicht: alle auf einen Blick" descr="Vereinsübersicht: alle auf einen Blick"/>
          <p:cNvPicPr>
            <a:picLocks noChangeAspect="1"/>
          </p:cNvPicPr>
          <p:nvPr/>
        </p:nvPicPr>
        <p:blipFill>
          <a:blip r:embed="rId3"/>
          <a:stretch>
            <a:fillRect/>
          </a:stretch>
        </p:blipFill>
        <p:spPr>
          <a:xfrm>
            <a:off x="759548" y="868680"/>
            <a:ext cx="10672599" cy="5989320"/>
          </a:xfrm>
          <a:prstGeom prst="rect">
            <a:avLst/>
          </a:prstGeom>
        </p:spPr>
      </p:pic>
      <p:sp>
        <p:nvSpPr>
          <p:cNvPr id="3" name="Etikett"/>
          <p:cNvSpPr/>
          <p:nvPr/>
        </p:nvSpPr>
        <p:spPr>
          <a:xfrm>
            <a:off x="320040" y="164592"/>
            <a:ext cx="5239512" cy="548640"/>
          </a:xfrm>
          <a:prstGeom prst="roundRect">
            <a:avLst>
              <a:gd name="adj" fmla="val 50000"/>
            </a:avLst>
          </a:prstGeom>
          <a:solidFill>
            <a:schemeClr val="accent1"/>
          </a:solidFill>
          <a:ln/>
          <a:effectLst>
            <a:outerShdw blurRad="76200" dist="25400" dir="5400000" algn="bl" rotWithShape="0">
              <a:srgbClr val="000000">
                <a:alpha val="25000"/>
              </a:srgbClr>
            </a:outerShdw>
          </a:effectLst>
        </p:spPr>
      </p:sp>
      <p:sp>
        <p:nvSpPr>
          <p:cNvPr id="4" name="Text 1"/>
          <p:cNvSpPr txBox="1"/>
          <p:nvPr/>
        </p:nvSpPr>
        <p:spPr>
          <a:xfrm>
            <a:off x="320040" y="164592"/>
            <a:ext cx="5239512"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Mosfit" pitchFamily="34" charset="0"/>
                <a:ea typeface="Mosfit" pitchFamily="34" charset="-122"/>
                <a:cs typeface="Mosfit" pitchFamily="34" charset="-120"/>
              </a:rPr>
              <a:t>Vereinsübersicht: alle auf einen Blick</a:t>
            </a:r>
            <a:endParaRPr lang="en-US" sz="1800" dirty="0"/>
          </a:p>
        </p:txBody>
      </p:sp>
      <p:sp>
        <p:nvSpPr>
          <p:cNvPr id="5" name="Quelle"/>
          <p:cNvSpPr/>
          <p:nvPr/>
        </p:nvSpPr>
        <p:spPr>
          <a:xfrm>
            <a:off x="7802575" y="292608"/>
            <a:ext cx="2606040" cy="292608"/>
          </a:xfrm>
          <a:prstGeom prst="roundRect">
            <a:avLst>
              <a:gd name="adj" fmla="val 50000"/>
            </a:avLst>
          </a:prstGeom>
          <a:solidFill>
            <a:schemeClr val="bg1">
              <a:alpha val="85000"/>
            </a:schemeClr>
          </a:solidFill>
          <a:ln w="9525">
            <a:solidFill>
              <a:srgbClr val="DDD6C8"/>
            </a:solidFill>
            <a:prstDash val="solid"/>
          </a:ln>
        </p:spPr>
      </p:sp>
      <p:sp>
        <p:nvSpPr>
          <p:cNvPr id="6" name="Text 3"/>
          <p:cNvSpPr txBox="1"/>
          <p:nvPr/>
        </p:nvSpPr>
        <p:spPr>
          <a:xfrm>
            <a:off x="7802575" y="292608"/>
            <a:ext cx="2606040" cy="292608"/>
          </a:xfrm>
          <a:prstGeom prst="rect">
            <a:avLst/>
          </a:prstGeom>
          <a:noFill/>
          <a:ln/>
        </p:spPr>
        <p:txBody>
          <a:bodyPr wrap="square" lIns="0" tIns="0" rIns="0" bIns="0" rtlCol="0" anchor="ctr"/>
          <a:lstStyle/>
          <a:p>
            <a:pPr marL="0" indent="0" algn="ctr">
              <a:buNone/>
            </a:pPr>
            <a:r>
              <a:rPr lang="en-US" sz="1000" dirty="0">
                <a:solidFill>
                  <a:schemeClr val="tx2"/>
                </a:solidFill>
              </a:rPr>
              <a:t>Beispiel: engagiert-in-kulmbach.de</a:t>
            </a:r>
            <a:endParaRPr lang="en-US" sz="1000" dirty="0"/>
          </a:p>
        </p:txBody>
      </p:sp>
      <p:pic>
        <p:nvPicPr>
          <p:cNvPr id="7" name="Image 1" descr="Logo Stadt Mosbach"/>
          <p:cNvPicPr>
            <a:picLocks noChangeAspect="1"/>
          </p:cNvPicPr>
          <p:nvPr/>
        </p:nvPicPr>
        <p:blipFill>
          <a:blip r:embed="rId4"/>
          <a:stretch>
            <a:fillRect/>
          </a:stretch>
        </p:blipFill>
        <p:spPr>
          <a:xfrm>
            <a:off x="10774375" y="109728"/>
            <a:ext cx="1097280" cy="64922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Screenshot Vereinsprofil mit Kontakt und Karte" descr="Vereinsprofil mit Kontakt und Karte"/>
          <p:cNvPicPr>
            <a:picLocks noChangeAspect="1"/>
          </p:cNvPicPr>
          <p:nvPr/>
        </p:nvPicPr>
        <p:blipFill>
          <a:blip r:embed="rId3"/>
          <a:stretch>
            <a:fillRect/>
          </a:stretch>
        </p:blipFill>
        <p:spPr>
          <a:xfrm>
            <a:off x="566655" y="868680"/>
            <a:ext cx="11058386" cy="5989320"/>
          </a:xfrm>
          <a:prstGeom prst="rect">
            <a:avLst/>
          </a:prstGeom>
        </p:spPr>
      </p:pic>
      <p:sp>
        <p:nvSpPr>
          <p:cNvPr id="3" name="Etikett"/>
          <p:cNvSpPr/>
          <p:nvPr/>
        </p:nvSpPr>
        <p:spPr>
          <a:xfrm>
            <a:off x="320040" y="164592"/>
            <a:ext cx="4869180" cy="548640"/>
          </a:xfrm>
          <a:prstGeom prst="roundRect">
            <a:avLst>
              <a:gd name="adj" fmla="val 50000"/>
            </a:avLst>
          </a:prstGeom>
          <a:solidFill>
            <a:schemeClr val="accent1"/>
          </a:solidFill>
          <a:ln/>
          <a:effectLst>
            <a:outerShdw blurRad="76200" dist="25400" dir="5400000" algn="bl" rotWithShape="0">
              <a:srgbClr val="000000">
                <a:alpha val="25000"/>
              </a:srgbClr>
            </a:outerShdw>
          </a:effectLst>
        </p:spPr>
      </p:sp>
      <p:sp>
        <p:nvSpPr>
          <p:cNvPr id="4" name="Text 1"/>
          <p:cNvSpPr txBox="1"/>
          <p:nvPr/>
        </p:nvSpPr>
        <p:spPr>
          <a:xfrm>
            <a:off x="320040" y="164592"/>
            <a:ext cx="4869180"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Mosfit" pitchFamily="34" charset="0"/>
                <a:ea typeface="Mosfit" pitchFamily="34" charset="-122"/>
                <a:cs typeface="Mosfit" pitchFamily="34" charset="-120"/>
              </a:rPr>
              <a:t>Vereinsprofil mit Kontakt und Karte</a:t>
            </a:r>
            <a:endParaRPr lang="en-US" sz="1800" dirty="0"/>
          </a:p>
        </p:txBody>
      </p:sp>
      <p:sp>
        <p:nvSpPr>
          <p:cNvPr id="5" name="Quelle"/>
          <p:cNvSpPr/>
          <p:nvPr/>
        </p:nvSpPr>
        <p:spPr>
          <a:xfrm>
            <a:off x="7802575" y="292608"/>
            <a:ext cx="2606040" cy="292608"/>
          </a:xfrm>
          <a:prstGeom prst="roundRect">
            <a:avLst>
              <a:gd name="adj" fmla="val 50000"/>
            </a:avLst>
          </a:prstGeom>
          <a:solidFill>
            <a:schemeClr val="bg1">
              <a:alpha val="85000"/>
            </a:schemeClr>
          </a:solidFill>
          <a:ln w="9525">
            <a:solidFill>
              <a:srgbClr val="DDD6C8"/>
            </a:solidFill>
            <a:prstDash val="solid"/>
          </a:ln>
        </p:spPr>
      </p:sp>
      <p:sp>
        <p:nvSpPr>
          <p:cNvPr id="6" name="Text 3"/>
          <p:cNvSpPr txBox="1"/>
          <p:nvPr/>
        </p:nvSpPr>
        <p:spPr>
          <a:xfrm>
            <a:off x="7802575" y="292608"/>
            <a:ext cx="2606040" cy="292608"/>
          </a:xfrm>
          <a:prstGeom prst="rect">
            <a:avLst/>
          </a:prstGeom>
          <a:noFill/>
          <a:ln/>
        </p:spPr>
        <p:txBody>
          <a:bodyPr wrap="square" lIns="0" tIns="0" rIns="0" bIns="0" rtlCol="0" anchor="ctr"/>
          <a:lstStyle/>
          <a:p>
            <a:pPr marL="0" indent="0" algn="ctr">
              <a:buNone/>
            </a:pPr>
            <a:r>
              <a:rPr lang="en-US" sz="1000" dirty="0">
                <a:solidFill>
                  <a:schemeClr val="tx2"/>
                </a:solidFill>
              </a:rPr>
              <a:t>Beispiel: engagiert-in-kulmbach.de</a:t>
            </a:r>
            <a:endParaRPr lang="en-US" sz="1000" dirty="0"/>
          </a:p>
        </p:txBody>
      </p:sp>
      <p:pic>
        <p:nvPicPr>
          <p:cNvPr id="7" name="Image 1" descr="Logo Stadt Mosbach"/>
          <p:cNvPicPr>
            <a:picLocks noChangeAspect="1"/>
          </p:cNvPicPr>
          <p:nvPr/>
        </p:nvPicPr>
        <p:blipFill>
          <a:blip r:embed="rId4"/>
          <a:stretch>
            <a:fillRect/>
          </a:stretch>
        </p:blipFill>
        <p:spPr>
          <a:xfrm>
            <a:off x="10774375" y="109728"/>
            <a:ext cx="1097280" cy="64922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Screenshot Ausblick: Engagement auf der Stadtkarte" descr="Ausblick: Engagement auf der Stadtkarte"/>
          <p:cNvPicPr>
            <a:picLocks noChangeAspect="1"/>
          </p:cNvPicPr>
          <p:nvPr/>
        </p:nvPicPr>
        <p:blipFill>
          <a:blip r:embed="rId3"/>
          <a:stretch>
            <a:fillRect/>
          </a:stretch>
        </p:blipFill>
        <p:spPr>
          <a:xfrm>
            <a:off x="775013" y="868680"/>
            <a:ext cx="10641669" cy="5989320"/>
          </a:xfrm>
          <a:prstGeom prst="rect">
            <a:avLst/>
          </a:prstGeom>
        </p:spPr>
      </p:pic>
      <p:sp>
        <p:nvSpPr>
          <p:cNvPr id="3" name="Etikett"/>
          <p:cNvSpPr/>
          <p:nvPr/>
        </p:nvSpPr>
        <p:spPr>
          <a:xfrm>
            <a:off x="320040" y="164592"/>
            <a:ext cx="5362956" cy="548640"/>
          </a:xfrm>
          <a:prstGeom prst="roundRect">
            <a:avLst>
              <a:gd name="adj" fmla="val 50000"/>
            </a:avLst>
          </a:prstGeom>
          <a:solidFill>
            <a:schemeClr val="accent1"/>
          </a:solidFill>
          <a:ln/>
          <a:effectLst>
            <a:outerShdw blurRad="76200" dist="25400" dir="5400000" algn="bl" rotWithShape="0">
              <a:srgbClr val="000000">
                <a:alpha val="25000"/>
              </a:srgbClr>
            </a:outerShdw>
          </a:effectLst>
        </p:spPr>
      </p:sp>
      <p:sp>
        <p:nvSpPr>
          <p:cNvPr id="4" name="Text 1"/>
          <p:cNvSpPr txBox="1"/>
          <p:nvPr/>
        </p:nvSpPr>
        <p:spPr>
          <a:xfrm>
            <a:off x="320040" y="164592"/>
            <a:ext cx="5362956"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Mosfit" pitchFamily="34" charset="0"/>
                <a:ea typeface="Mosfit" pitchFamily="34" charset="-122"/>
                <a:cs typeface="Mosfit" pitchFamily="34" charset="-120"/>
              </a:rPr>
              <a:t>Ausblick: Engagement auf der Stadtkarte</a:t>
            </a:r>
            <a:endParaRPr lang="en-US" sz="1800" dirty="0"/>
          </a:p>
        </p:txBody>
      </p:sp>
      <p:sp>
        <p:nvSpPr>
          <p:cNvPr id="5" name="Quelle"/>
          <p:cNvSpPr/>
          <p:nvPr/>
        </p:nvSpPr>
        <p:spPr>
          <a:xfrm>
            <a:off x="8145475" y="292608"/>
            <a:ext cx="2263140" cy="292608"/>
          </a:xfrm>
          <a:prstGeom prst="roundRect">
            <a:avLst>
              <a:gd name="adj" fmla="val 50000"/>
            </a:avLst>
          </a:prstGeom>
          <a:solidFill>
            <a:schemeClr val="bg1">
              <a:alpha val="85000"/>
            </a:schemeClr>
          </a:solidFill>
          <a:ln w="9525">
            <a:solidFill>
              <a:srgbClr val="DDD6C8"/>
            </a:solidFill>
            <a:prstDash val="solid"/>
          </a:ln>
        </p:spPr>
      </p:sp>
      <p:sp>
        <p:nvSpPr>
          <p:cNvPr id="6" name="Text 3"/>
          <p:cNvSpPr txBox="1"/>
          <p:nvPr/>
        </p:nvSpPr>
        <p:spPr>
          <a:xfrm>
            <a:off x="8145475" y="292608"/>
            <a:ext cx="2263140" cy="292608"/>
          </a:xfrm>
          <a:prstGeom prst="rect">
            <a:avLst/>
          </a:prstGeom>
          <a:noFill/>
          <a:ln/>
        </p:spPr>
        <p:txBody>
          <a:bodyPr wrap="square" lIns="0" tIns="0" rIns="0" bIns="0" rtlCol="0" anchor="ctr"/>
          <a:lstStyle/>
          <a:p>
            <a:pPr marL="0" indent="0" algn="ctr">
              <a:buNone/>
            </a:pPr>
            <a:r>
              <a:rPr lang="en-US" sz="1000" dirty="0">
                <a:solidFill>
                  <a:schemeClr val="tx2"/>
                </a:solidFill>
              </a:rPr>
              <a:t>Beispiel: Büro Aktiv Tübingen</a:t>
            </a:r>
            <a:endParaRPr lang="en-US" sz="1000" dirty="0"/>
          </a:p>
        </p:txBody>
      </p:sp>
      <p:pic>
        <p:nvPicPr>
          <p:cNvPr id="7" name="Image 1" descr="Logo Stadt Mosbach"/>
          <p:cNvPicPr>
            <a:picLocks noChangeAspect="1"/>
          </p:cNvPicPr>
          <p:nvPr/>
        </p:nvPicPr>
        <p:blipFill>
          <a:blip r:embed="rId4"/>
          <a:stretch>
            <a:fillRect/>
          </a:stretch>
        </p:blipFill>
        <p:spPr>
          <a:xfrm>
            <a:off x="10774375" y="109728"/>
            <a:ext cx="1097280" cy="64922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a:spLocks noGrp="1"/>
          </p:cNvSpPr>
          <p:nvPr>
            <p:ph type="title" idx="103" hasCustomPrompt="1"/>
          </p:nvPr>
        </p:nvSpPr>
        <p:spPr>
          <a:xfrm>
            <a:off x="571500" y="1418234"/>
            <a:ext cx="9601200" cy="2094890"/>
          </a:xfrm>
          <a:prstGeom prst="rect">
            <a:avLst/>
          </a:prstGeom>
          <a:noFill/>
          <a:ln/>
        </p:spPr>
        <p:txBody>
          <a:bodyPr wrap="square" lIns="0" tIns="0" rIns="0" bIns="0" rtlCol="0" anchor="b"/>
          <a:lstStyle/>
          <a:p>
            <a:pPr marL="0" indent="0" algn="l">
              <a:buNone/>
            </a:pPr>
            <a:r>
              <a:rPr lang="en-US" sz="3400" b="1" dirty="0">
                <a:solidFill>
                  <a:schemeClr val="accent1"/>
                </a:solidFill>
                <a:latin typeface="Mosfit" pitchFamily="34" charset="0"/>
                <a:ea typeface="Mosfit" pitchFamily="34" charset="-122"/>
                <a:cs typeface="Mosfit" pitchFamily="34" charset="-120"/>
              </a:rPr>
              <a:t>So funktioniert's</a:t>
            </a:r>
            <a:endParaRPr lang="en-US" sz="3400" dirty="0"/>
          </a:p>
        </p:txBody>
      </p:sp>
      <p:sp>
        <p:nvSpPr>
          <p:cNvPr id="3" name="Text 0"/>
          <p:cNvSpPr>
            <a:spLocks noGrp="1"/>
          </p:cNvSpPr>
          <p:nvPr>
            <p:ph type="body" idx="104" hasCustomPrompt="1"/>
          </p:nvPr>
        </p:nvSpPr>
        <p:spPr>
          <a:xfrm>
            <a:off x="571500" y="3611880"/>
            <a:ext cx="7315200" cy="1371600"/>
          </a:xfrm>
          <a:prstGeom prst="rect">
            <a:avLst/>
          </a:prstGeom>
          <a:noFill/>
          <a:ln/>
        </p:spPr>
        <p:txBody>
          <a:bodyPr wrap="square" lIns="0" tIns="0" rIns="0" bIns="0" rtlCol="0" anchor="t"/>
          <a:lstStyle/>
          <a:p>
            <a:pPr marL="0" indent="0">
              <a:buNone/>
            </a:pPr>
            <a:r>
              <a:rPr lang="en-US" sz="1800" dirty="0">
                <a:solidFill>
                  <a:schemeClr val="tx1"/>
                </a:solidFill>
              </a:rPr>
              <a:t>Angebote eintragen, </a:t>
            </a:r>
            <a:r>
              <a:rPr lang="en-US" sz="1800" dirty="0" err="1">
                <a:solidFill>
                  <a:schemeClr val="tx1"/>
                </a:solidFill>
              </a:rPr>
              <a:t>Einbindung</a:t>
            </a:r>
            <a:r>
              <a:rPr lang="en-US" sz="1800" dirty="0">
                <a:solidFill>
                  <a:schemeClr val="tx1"/>
                </a:solidFill>
              </a:rPr>
              <a:t> auf </a:t>
            </a:r>
            <a:r>
              <a:rPr lang="en-US" sz="1800" dirty="0" err="1">
                <a:solidFill>
                  <a:schemeClr val="tx1"/>
                </a:solidFill>
              </a:rPr>
              <a:t>Ihre</a:t>
            </a:r>
            <a:r>
              <a:rPr lang="en-US" sz="1800" dirty="0">
                <a:solidFill>
                  <a:schemeClr val="tx1"/>
                </a:solidFill>
              </a:rPr>
              <a:t> Homepage</a:t>
            </a:r>
            <a:endParaRPr lang="en-US" sz="1800" dirty="0"/>
          </a:p>
        </p:txBody>
      </p:sp>
      <p:sp>
        <p:nvSpPr>
          <p:cNvPr id="25" name="Slide Number Placeholder 0"/>
          <p:cNvSpPr>
            <a:spLocks noGrp="1"/>
          </p:cNvSpPr>
          <p:nvPr>
            <p:ph type="sldNum" sz="quarter" idx="4294967295"/>
          </p:nvPr>
        </p:nvSpPr>
        <p:spPr>
          <a:xfrm>
            <a:off x="11185855"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Screenshot Ihre Angebote auf Ihrer eigenen Homepage" descr="Ihre Angebote auf Ihrer eigenen Homepage"/>
          <p:cNvPicPr>
            <a:picLocks noChangeAspect="1"/>
          </p:cNvPicPr>
          <p:nvPr/>
        </p:nvPicPr>
        <p:blipFill>
          <a:blip r:embed="rId3"/>
          <a:stretch>
            <a:fillRect/>
          </a:stretch>
        </p:blipFill>
        <p:spPr>
          <a:xfrm>
            <a:off x="0" y="966479"/>
            <a:ext cx="12191695" cy="5793721"/>
          </a:xfrm>
          <a:prstGeom prst="rect">
            <a:avLst/>
          </a:prstGeom>
        </p:spPr>
      </p:pic>
      <p:sp>
        <p:nvSpPr>
          <p:cNvPr id="3" name="Etikett"/>
          <p:cNvSpPr/>
          <p:nvPr/>
        </p:nvSpPr>
        <p:spPr>
          <a:xfrm>
            <a:off x="320040" y="164592"/>
            <a:ext cx="5486400" cy="548640"/>
          </a:xfrm>
          <a:prstGeom prst="roundRect">
            <a:avLst>
              <a:gd name="adj" fmla="val 50000"/>
            </a:avLst>
          </a:prstGeom>
          <a:solidFill>
            <a:schemeClr val="accent1"/>
          </a:solidFill>
          <a:ln/>
          <a:effectLst>
            <a:outerShdw blurRad="76200" dist="25400" dir="5400000" algn="bl" rotWithShape="0">
              <a:srgbClr val="000000">
                <a:alpha val="25000"/>
              </a:srgbClr>
            </a:outerShdw>
          </a:effectLst>
        </p:spPr>
      </p:sp>
      <p:sp>
        <p:nvSpPr>
          <p:cNvPr id="4" name="Text 1"/>
          <p:cNvSpPr txBox="1"/>
          <p:nvPr/>
        </p:nvSpPr>
        <p:spPr>
          <a:xfrm>
            <a:off x="320040" y="164592"/>
            <a:ext cx="5486400"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Mosfit" pitchFamily="34" charset="0"/>
                <a:ea typeface="Mosfit" pitchFamily="34" charset="-122"/>
                <a:cs typeface="Mosfit" pitchFamily="34" charset="-120"/>
              </a:rPr>
              <a:t>Ihre Angebote auf Ihrer eigenen Homepage</a:t>
            </a:r>
            <a:endParaRPr lang="en-US" sz="1800" dirty="0"/>
          </a:p>
        </p:txBody>
      </p:sp>
      <p:sp>
        <p:nvSpPr>
          <p:cNvPr id="5" name="Quelle"/>
          <p:cNvSpPr/>
          <p:nvPr/>
        </p:nvSpPr>
        <p:spPr>
          <a:xfrm>
            <a:off x="7116775" y="292608"/>
            <a:ext cx="3291840" cy="292608"/>
          </a:xfrm>
          <a:prstGeom prst="roundRect">
            <a:avLst>
              <a:gd name="adj" fmla="val 50000"/>
            </a:avLst>
          </a:prstGeom>
          <a:solidFill>
            <a:schemeClr val="bg1">
              <a:alpha val="85000"/>
            </a:schemeClr>
          </a:solidFill>
          <a:ln w="9525">
            <a:solidFill>
              <a:srgbClr val="DDD6C8"/>
            </a:solidFill>
            <a:prstDash val="solid"/>
          </a:ln>
        </p:spPr>
      </p:sp>
      <p:sp>
        <p:nvSpPr>
          <p:cNvPr id="6" name="Text 3"/>
          <p:cNvSpPr txBox="1"/>
          <p:nvPr/>
        </p:nvSpPr>
        <p:spPr>
          <a:xfrm>
            <a:off x="7116775" y="292608"/>
            <a:ext cx="3291840" cy="292608"/>
          </a:xfrm>
          <a:prstGeom prst="rect">
            <a:avLst/>
          </a:prstGeom>
          <a:noFill/>
          <a:ln/>
        </p:spPr>
        <p:txBody>
          <a:bodyPr wrap="square" lIns="0" tIns="0" rIns="0" bIns="0" rtlCol="0" anchor="ctr"/>
          <a:lstStyle/>
          <a:p>
            <a:pPr marL="0" indent="0" algn="ctr">
              <a:buNone/>
            </a:pPr>
            <a:r>
              <a:rPr lang="en-US" sz="1000" dirty="0">
                <a:solidFill>
                  <a:schemeClr val="tx2"/>
                </a:solidFill>
              </a:rPr>
              <a:t>Beispiel: Malteser Hilfsdienst e.V. Bruchsal</a:t>
            </a:r>
            <a:endParaRPr lang="en-US" sz="1000" dirty="0"/>
          </a:p>
        </p:txBody>
      </p:sp>
      <p:pic>
        <p:nvPicPr>
          <p:cNvPr id="7" name="Image 1" descr="Logo Stadt Mosbach"/>
          <p:cNvPicPr>
            <a:picLocks noChangeAspect="1"/>
          </p:cNvPicPr>
          <p:nvPr/>
        </p:nvPicPr>
        <p:blipFill>
          <a:blip r:embed="rId4"/>
          <a:stretch>
            <a:fillRect/>
          </a:stretch>
        </p:blipFill>
        <p:spPr>
          <a:xfrm>
            <a:off x="10774375" y="109728"/>
            <a:ext cx="1097280" cy="64922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Screenshot Schritt 2: Einsatzort und Ansprechperson" descr="Schritt 2: Einsatzort und Ansprechperson"/>
          <p:cNvPicPr>
            <a:picLocks noChangeAspect="1"/>
          </p:cNvPicPr>
          <p:nvPr/>
        </p:nvPicPr>
        <p:blipFill>
          <a:blip r:embed="rId3"/>
          <a:stretch>
            <a:fillRect/>
          </a:stretch>
        </p:blipFill>
        <p:spPr>
          <a:xfrm>
            <a:off x="772008" y="868680"/>
            <a:ext cx="10647680" cy="5989320"/>
          </a:xfrm>
          <a:prstGeom prst="rect">
            <a:avLst/>
          </a:prstGeom>
        </p:spPr>
      </p:pic>
      <p:sp>
        <p:nvSpPr>
          <p:cNvPr id="3" name="Etikett"/>
          <p:cNvSpPr/>
          <p:nvPr/>
        </p:nvSpPr>
        <p:spPr>
          <a:xfrm>
            <a:off x="320040" y="164592"/>
            <a:ext cx="5486400" cy="548640"/>
          </a:xfrm>
          <a:prstGeom prst="roundRect">
            <a:avLst>
              <a:gd name="adj" fmla="val 50000"/>
            </a:avLst>
          </a:prstGeom>
          <a:solidFill>
            <a:schemeClr val="accent1"/>
          </a:solidFill>
          <a:ln/>
          <a:effectLst>
            <a:outerShdw blurRad="76200" dist="25400" dir="5400000" algn="bl" rotWithShape="0">
              <a:srgbClr val="000000">
                <a:alpha val="25000"/>
              </a:srgbClr>
            </a:outerShdw>
          </a:effectLst>
        </p:spPr>
      </p:sp>
      <p:sp>
        <p:nvSpPr>
          <p:cNvPr id="4" name="Text 1"/>
          <p:cNvSpPr txBox="1"/>
          <p:nvPr/>
        </p:nvSpPr>
        <p:spPr>
          <a:xfrm>
            <a:off x="320040" y="164592"/>
            <a:ext cx="5486400" cy="548640"/>
          </a:xfrm>
          <a:prstGeom prst="rect">
            <a:avLst/>
          </a:prstGeom>
          <a:noFill/>
          <a:ln/>
        </p:spPr>
        <p:txBody>
          <a:bodyPr wrap="square" lIns="0" tIns="0" rIns="0" bIns="0" rtlCol="0" anchor="ctr"/>
          <a:lstStyle/>
          <a:p>
            <a:pPr marL="0" indent="0" algn="ctr">
              <a:buNone/>
            </a:pPr>
            <a:endParaRPr lang="en-US" sz="1800" dirty="0"/>
          </a:p>
        </p:txBody>
      </p:sp>
      <p:sp>
        <p:nvSpPr>
          <p:cNvPr id="5" name="Quelle"/>
          <p:cNvSpPr/>
          <p:nvPr/>
        </p:nvSpPr>
        <p:spPr>
          <a:xfrm>
            <a:off x="7459675" y="292608"/>
            <a:ext cx="2948940" cy="292608"/>
          </a:xfrm>
          <a:prstGeom prst="roundRect">
            <a:avLst>
              <a:gd name="adj" fmla="val 50000"/>
            </a:avLst>
          </a:prstGeom>
          <a:solidFill>
            <a:schemeClr val="bg1">
              <a:alpha val="85000"/>
            </a:schemeClr>
          </a:solidFill>
          <a:ln w="9525">
            <a:solidFill>
              <a:srgbClr val="DDD6C8"/>
            </a:solidFill>
            <a:prstDash val="solid"/>
          </a:ln>
        </p:spPr>
      </p:sp>
      <p:sp>
        <p:nvSpPr>
          <p:cNvPr id="6" name="Text 3"/>
          <p:cNvSpPr txBox="1"/>
          <p:nvPr/>
        </p:nvSpPr>
        <p:spPr>
          <a:xfrm>
            <a:off x="7459675" y="292608"/>
            <a:ext cx="2948940" cy="292608"/>
          </a:xfrm>
          <a:prstGeom prst="rect">
            <a:avLst/>
          </a:prstGeom>
          <a:noFill/>
          <a:ln/>
        </p:spPr>
        <p:txBody>
          <a:bodyPr wrap="square" lIns="0" tIns="0" rIns="0" bIns="0" rtlCol="0" anchor="ctr"/>
          <a:lstStyle/>
          <a:p>
            <a:pPr marL="0" indent="0" algn="ctr">
              <a:buNone/>
            </a:pPr>
            <a:r>
              <a:rPr lang="en-US" sz="1000" dirty="0">
                <a:solidFill>
                  <a:schemeClr val="tx2"/>
                </a:solidFill>
              </a:rPr>
              <a:t>Beispiel: Tatenbörse der Stadt Konstanz</a:t>
            </a:r>
            <a:endParaRPr lang="en-US" sz="1000" dirty="0"/>
          </a:p>
        </p:txBody>
      </p:sp>
      <p:pic>
        <p:nvPicPr>
          <p:cNvPr id="7" name="Image 1" descr="Logo Stadt Mosbach"/>
          <p:cNvPicPr>
            <a:picLocks noChangeAspect="1"/>
          </p:cNvPicPr>
          <p:nvPr/>
        </p:nvPicPr>
        <p:blipFill>
          <a:blip r:embed="rId4"/>
          <a:stretch>
            <a:fillRect/>
          </a:stretch>
        </p:blipFill>
        <p:spPr>
          <a:xfrm>
            <a:off x="10774375" y="109728"/>
            <a:ext cx="1097280" cy="649224"/>
          </a:xfrm>
          <a:prstGeom prst="rect">
            <a:avLst/>
          </a:prstGeom>
        </p:spPr>
      </p:pic>
      <p:sp>
        <p:nvSpPr>
          <p:cNvPr id="8" name="Text 1">
            <a:extLst>
              <a:ext uri="{FF2B5EF4-FFF2-40B4-BE49-F238E27FC236}">
                <a16:creationId xmlns:a16="http://schemas.microsoft.com/office/drawing/2014/main" id="{E2E4F849-2F89-49B1-97D3-C3E89D84084F}"/>
              </a:ext>
            </a:extLst>
          </p:cNvPr>
          <p:cNvSpPr txBox="1"/>
          <p:nvPr/>
        </p:nvSpPr>
        <p:spPr>
          <a:xfrm>
            <a:off x="-119230" y="140387"/>
            <a:ext cx="6597396"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Mosfit" pitchFamily="34" charset="0"/>
                <a:ea typeface="Mosfit" pitchFamily="34" charset="-122"/>
                <a:cs typeface="Mosfit" pitchFamily="34" charset="-120"/>
              </a:rPr>
              <a:t>Angebot </a:t>
            </a:r>
            <a:r>
              <a:rPr lang="en-US" sz="1800" b="1" dirty="0" err="1">
                <a:solidFill>
                  <a:schemeClr val="bg1"/>
                </a:solidFill>
                <a:latin typeface="Mosfit" pitchFamily="34" charset="0"/>
                <a:ea typeface="Mosfit" pitchFamily="34" charset="-122"/>
                <a:cs typeface="Mosfit" pitchFamily="34" charset="-120"/>
              </a:rPr>
              <a:t>eintragen</a:t>
            </a:r>
            <a:r>
              <a:rPr lang="en-US" sz="1800" b="1" dirty="0">
                <a:solidFill>
                  <a:schemeClr val="bg1"/>
                </a:solidFill>
                <a:latin typeface="Mosfit" pitchFamily="34" charset="0"/>
                <a:ea typeface="Mosfit" pitchFamily="34" charset="-122"/>
                <a:cs typeface="Mosfit" pitchFamily="34" charset="-120"/>
              </a:rPr>
              <a:t> </a:t>
            </a:r>
            <a:endParaRPr lang="en-US" sz="1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Screenshot Schritt 3: Zeiten und Leistungen" descr="Schritt 3: Zeiten und Leistungen"/>
          <p:cNvPicPr>
            <a:picLocks noChangeAspect="1"/>
          </p:cNvPicPr>
          <p:nvPr/>
        </p:nvPicPr>
        <p:blipFill>
          <a:blip r:embed="rId3"/>
          <a:stretch>
            <a:fillRect/>
          </a:stretch>
        </p:blipFill>
        <p:spPr>
          <a:xfrm>
            <a:off x="773846" y="868680"/>
            <a:ext cx="10644003" cy="5989320"/>
          </a:xfrm>
          <a:prstGeom prst="rect">
            <a:avLst/>
          </a:prstGeom>
        </p:spPr>
      </p:pic>
      <p:sp>
        <p:nvSpPr>
          <p:cNvPr id="3" name="Etikett"/>
          <p:cNvSpPr/>
          <p:nvPr/>
        </p:nvSpPr>
        <p:spPr>
          <a:xfrm>
            <a:off x="320040" y="164592"/>
            <a:ext cx="4498848" cy="548640"/>
          </a:xfrm>
          <a:prstGeom prst="roundRect">
            <a:avLst>
              <a:gd name="adj" fmla="val 50000"/>
            </a:avLst>
          </a:prstGeom>
          <a:solidFill>
            <a:schemeClr val="accent1"/>
          </a:solidFill>
          <a:ln/>
          <a:effectLst>
            <a:outerShdw blurRad="76200" dist="25400" dir="5400000" algn="bl" rotWithShape="0">
              <a:srgbClr val="000000">
                <a:alpha val="25000"/>
              </a:srgbClr>
            </a:outerShdw>
          </a:effectLst>
        </p:spPr>
      </p:sp>
      <p:sp>
        <p:nvSpPr>
          <p:cNvPr id="4" name="Text 1"/>
          <p:cNvSpPr txBox="1"/>
          <p:nvPr/>
        </p:nvSpPr>
        <p:spPr>
          <a:xfrm>
            <a:off x="320040" y="164592"/>
            <a:ext cx="4498848" cy="548640"/>
          </a:xfrm>
          <a:prstGeom prst="rect">
            <a:avLst/>
          </a:prstGeom>
          <a:noFill/>
          <a:ln/>
        </p:spPr>
        <p:txBody>
          <a:bodyPr wrap="square" lIns="0" tIns="0" rIns="0" bIns="0" rtlCol="0" anchor="ctr"/>
          <a:lstStyle/>
          <a:p>
            <a:pPr marL="0" indent="0" algn="ctr">
              <a:buNone/>
            </a:pPr>
            <a:r>
              <a:rPr lang="en-US" sz="1800" b="1" dirty="0" err="1">
                <a:solidFill>
                  <a:schemeClr val="bg1"/>
                </a:solidFill>
                <a:latin typeface="Mosfit" pitchFamily="34" charset="0"/>
                <a:ea typeface="Mosfit" pitchFamily="34" charset="-122"/>
                <a:cs typeface="Mosfit" pitchFamily="34" charset="-120"/>
              </a:rPr>
              <a:t>Zeiten</a:t>
            </a:r>
            <a:r>
              <a:rPr lang="en-US" sz="1800" b="1" dirty="0">
                <a:solidFill>
                  <a:schemeClr val="bg1"/>
                </a:solidFill>
                <a:latin typeface="Mosfit" pitchFamily="34" charset="0"/>
                <a:ea typeface="Mosfit" pitchFamily="34" charset="-122"/>
                <a:cs typeface="Mosfit" pitchFamily="34" charset="-120"/>
              </a:rPr>
              <a:t> und Leistungen</a:t>
            </a:r>
            <a:endParaRPr lang="en-US" sz="1800" dirty="0"/>
          </a:p>
        </p:txBody>
      </p:sp>
      <p:sp>
        <p:nvSpPr>
          <p:cNvPr id="5" name="Quelle"/>
          <p:cNvSpPr/>
          <p:nvPr/>
        </p:nvSpPr>
        <p:spPr>
          <a:xfrm>
            <a:off x="7459675" y="292608"/>
            <a:ext cx="2948940" cy="292608"/>
          </a:xfrm>
          <a:prstGeom prst="roundRect">
            <a:avLst>
              <a:gd name="adj" fmla="val 50000"/>
            </a:avLst>
          </a:prstGeom>
          <a:solidFill>
            <a:schemeClr val="bg1">
              <a:alpha val="85000"/>
            </a:schemeClr>
          </a:solidFill>
          <a:ln w="9525">
            <a:solidFill>
              <a:srgbClr val="DDD6C8"/>
            </a:solidFill>
            <a:prstDash val="solid"/>
          </a:ln>
        </p:spPr>
      </p:sp>
      <p:sp>
        <p:nvSpPr>
          <p:cNvPr id="6" name="Text 3"/>
          <p:cNvSpPr txBox="1"/>
          <p:nvPr/>
        </p:nvSpPr>
        <p:spPr>
          <a:xfrm>
            <a:off x="7459675" y="292608"/>
            <a:ext cx="2948940" cy="292608"/>
          </a:xfrm>
          <a:prstGeom prst="rect">
            <a:avLst/>
          </a:prstGeom>
          <a:noFill/>
          <a:ln/>
        </p:spPr>
        <p:txBody>
          <a:bodyPr wrap="square" lIns="0" tIns="0" rIns="0" bIns="0" rtlCol="0" anchor="ctr"/>
          <a:lstStyle/>
          <a:p>
            <a:pPr marL="0" indent="0" algn="ctr">
              <a:buNone/>
            </a:pPr>
            <a:r>
              <a:rPr lang="en-US" sz="1000" dirty="0">
                <a:solidFill>
                  <a:schemeClr val="tx2"/>
                </a:solidFill>
              </a:rPr>
              <a:t>Beispiel: Tatenbörse der Stadt Konstanz</a:t>
            </a:r>
            <a:endParaRPr lang="en-US" sz="1000" dirty="0"/>
          </a:p>
        </p:txBody>
      </p:sp>
      <p:pic>
        <p:nvPicPr>
          <p:cNvPr id="7" name="Image 1" descr="Logo Stadt Mosbach"/>
          <p:cNvPicPr>
            <a:picLocks noChangeAspect="1"/>
          </p:cNvPicPr>
          <p:nvPr/>
        </p:nvPicPr>
        <p:blipFill>
          <a:blip r:embed="rId4"/>
          <a:stretch>
            <a:fillRect/>
          </a:stretch>
        </p:blipFill>
        <p:spPr>
          <a:xfrm>
            <a:off x="10774375" y="109728"/>
            <a:ext cx="1097280" cy="64922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pic>
        <p:nvPicPr>
          <p:cNvPr id="2" name="Image 0" descr="Logo Stadt Mosbach"/>
          <p:cNvPicPr>
            <a:picLocks noChangeAspect="1"/>
          </p:cNvPicPr>
          <p:nvPr/>
        </p:nvPicPr>
        <p:blipFill>
          <a:blip r:embed="rId3"/>
          <a:stretch>
            <a:fillRect/>
          </a:stretch>
        </p:blipFill>
        <p:spPr>
          <a:xfrm>
            <a:off x="10774375" y="109728"/>
            <a:ext cx="1097280" cy="649224"/>
          </a:xfrm>
          <a:prstGeom prst="rect">
            <a:avLst/>
          </a:prstGeom>
        </p:spPr>
      </p:pic>
      <p:sp>
        <p:nvSpPr>
          <p:cNvPr id="3" name="Sprechblasen Kreis"/>
          <p:cNvSpPr/>
          <p:nvPr/>
        </p:nvSpPr>
        <p:spPr>
          <a:xfrm>
            <a:off x="548640" y="1463040"/>
            <a:ext cx="1097280" cy="1097280"/>
          </a:xfrm>
          <a:prstGeom prst="ellipse">
            <a:avLst/>
          </a:prstGeom>
          <a:solidFill>
            <a:schemeClr val="accent1"/>
          </a:solidFill>
          <a:ln/>
        </p:spPr>
      </p:sp>
      <p:pic>
        <p:nvPicPr>
          <p:cNvPr id="4" name="Sprechblasen" descr="Sprechblasen"/>
          <p:cNvPicPr>
            <a:picLocks noChangeAspect="1"/>
          </p:cNvPicPr>
          <p:nvPr/>
        </p:nvPicPr>
        <p:blipFill>
          <a:blip r:embed="rId4"/>
          <a:stretch>
            <a:fillRect/>
          </a:stretch>
        </p:blipFill>
        <p:spPr>
          <a:xfrm>
            <a:off x="822960" y="1737360"/>
            <a:ext cx="548640" cy="548640"/>
          </a:xfrm>
          <a:prstGeom prst="rect">
            <a:avLst/>
          </a:prstGeom>
        </p:spPr>
      </p:pic>
      <p:sp>
        <p:nvSpPr>
          <p:cNvPr id="5" name="Text 1"/>
          <p:cNvSpPr txBox="1"/>
          <p:nvPr/>
        </p:nvSpPr>
        <p:spPr>
          <a:xfrm>
            <a:off x="548640" y="2743200"/>
            <a:ext cx="6949440" cy="1280160"/>
          </a:xfrm>
          <a:prstGeom prst="rect">
            <a:avLst/>
          </a:prstGeom>
          <a:noFill/>
          <a:ln/>
        </p:spPr>
        <p:txBody>
          <a:bodyPr wrap="square" lIns="0" tIns="0" rIns="0" bIns="0" rtlCol="0" anchor="ctr"/>
          <a:lstStyle/>
          <a:p>
            <a:pPr marL="0" indent="0">
              <a:buNone/>
            </a:pPr>
            <a:r>
              <a:rPr lang="en-US" sz="6000" b="1" dirty="0">
                <a:solidFill>
                  <a:schemeClr val="tx1"/>
                </a:solidFill>
                <a:latin typeface="Mosfit" pitchFamily="34" charset="0"/>
                <a:ea typeface="Mosfit" pitchFamily="34" charset="-122"/>
                <a:cs typeface="Mosfit" pitchFamily="34" charset="-120"/>
              </a:rPr>
              <a:t>Noch Fragen?</a:t>
            </a:r>
            <a:endParaRPr lang="en-US" sz="6000" dirty="0"/>
          </a:p>
        </p:txBody>
      </p:sp>
      <p:sp>
        <p:nvSpPr>
          <p:cNvPr id="6" name="Text 2"/>
          <p:cNvSpPr txBox="1"/>
          <p:nvPr/>
        </p:nvSpPr>
        <p:spPr>
          <a:xfrm>
            <a:off x="548640" y="4069080"/>
            <a:ext cx="6949440" cy="548640"/>
          </a:xfrm>
          <a:prstGeom prst="rect">
            <a:avLst/>
          </a:prstGeom>
          <a:noFill/>
          <a:ln/>
        </p:spPr>
        <p:txBody>
          <a:bodyPr wrap="square" lIns="0" tIns="0" rIns="0" bIns="0" rtlCol="0" anchor="ctr"/>
          <a:lstStyle/>
          <a:p>
            <a:pPr marL="0" indent="0">
              <a:buNone/>
            </a:pPr>
            <a:r>
              <a:rPr lang="en-US" sz="2200" dirty="0">
                <a:solidFill>
                  <a:schemeClr val="accent1"/>
                </a:solidFill>
              </a:rPr>
              <a:t>Jetzt ist Raum für alles, was offen geblieben ist.</a:t>
            </a:r>
            <a:endParaRPr lang="en-US" sz="2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a:spLocks noGrp="1"/>
          </p:cNvSpPr>
          <p:nvPr>
            <p:ph type="title" idx="103" hasCustomPrompt="1"/>
          </p:nvPr>
        </p:nvSpPr>
        <p:spPr>
          <a:xfrm>
            <a:off x="571500" y="1418234"/>
            <a:ext cx="9601200" cy="2094890"/>
          </a:xfrm>
          <a:prstGeom prst="rect">
            <a:avLst/>
          </a:prstGeom>
          <a:noFill/>
          <a:ln/>
        </p:spPr>
        <p:txBody>
          <a:bodyPr wrap="square" lIns="0" tIns="0" rIns="0" bIns="0" rtlCol="0" anchor="b"/>
          <a:lstStyle/>
          <a:p>
            <a:pPr marL="0" indent="0" algn="l">
              <a:buNone/>
            </a:pPr>
            <a:r>
              <a:rPr lang="en-US" sz="3400" b="1" dirty="0">
                <a:solidFill>
                  <a:schemeClr val="accent1"/>
                </a:solidFill>
                <a:latin typeface="Mosfit" pitchFamily="34" charset="0"/>
                <a:ea typeface="Mosfit" pitchFamily="34" charset="-122"/>
                <a:cs typeface="Mosfit" pitchFamily="34" charset="-120"/>
              </a:rPr>
              <a:t>Mitmachen</a:t>
            </a:r>
            <a:endParaRPr lang="en-US" sz="3400" dirty="0"/>
          </a:p>
        </p:txBody>
      </p:sp>
      <p:sp>
        <p:nvSpPr>
          <p:cNvPr id="3" name="Text 0"/>
          <p:cNvSpPr>
            <a:spLocks noGrp="1"/>
          </p:cNvSpPr>
          <p:nvPr>
            <p:ph type="body" idx="104" hasCustomPrompt="1"/>
          </p:nvPr>
        </p:nvSpPr>
        <p:spPr>
          <a:xfrm>
            <a:off x="571500" y="3611880"/>
            <a:ext cx="7315200" cy="1371600"/>
          </a:xfrm>
          <a:prstGeom prst="rect">
            <a:avLst/>
          </a:prstGeom>
          <a:noFill/>
          <a:ln/>
        </p:spPr>
        <p:txBody>
          <a:bodyPr wrap="square" lIns="0" tIns="0" rIns="0" bIns="0" rtlCol="0" anchor="t"/>
          <a:lstStyle/>
          <a:p>
            <a:pPr marL="0" indent="0">
              <a:buNone/>
            </a:pPr>
            <a:r>
              <a:rPr lang="en-US" sz="1800" dirty="0">
                <a:solidFill>
                  <a:schemeClr val="tx1"/>
                </a:solidFill>
              </a:rPr>
              <a:t>Start in </a:t>
            </a:r>
            <a:r>
              <a:rPr lang="en-US" sz="1800" dirty="0" err="1">
                <a:solidFill>
                  <a:schemeClr val="tx1"/>
                </a:solidFill>
              </a:rPr>
              <a:t>Wellen</a:t>
            </a:r>
            <a:r>
              <a:rPr lang="en-US" dirty="0"/>
              <a:t> und das Netzwerk</a:t>
            </a:r>
            <a:endParaRPr lang="en-US" sz="1800" dirty="0"/>
          </a:p>
        </p:txBody>
      </p:sp>
      <p:sp>
        <p:nvSpPr>
          <p:cNvPr id="25" name="Slide Number Placeholder 0"/>
          <p:cNvSpPr>
            <a:spLocks noGrp="1"/>
          </p:cNvSpPr>
          <p:nvPr>
            <p:ph type="sldNum" sz="quarter" idx="4294967295"/>
          </p:nvPr>
        </p:nvSpPr>
        <p:spPr>
          <a:xfrm>
            <a:off x="11185855"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548640" y="411480"/>
            <a:ext cx="9692640" cy="822960"/>
          </a:xfrm>
          <a:prstGeom prst="rect">
            <a:avLst/>
          </a:prstGeom>
          <a:noFill/>
          <a:ln/>
        </p:spPr>
        <p:txBody>
          <a:bodyPr wrap="square" lIns="0" tIns="0" rIns="0" bIns="0" rtlCol="0" anchor="ctr"/>
          <a:lstStyle/>
          <a:p>
            <a:pPr marL="0" indent="0" algn="l">
              <a:buNone/>
            </a:pPr>
            <a:r>
              <a:rPr lang="en-US" sz="3000" b="1" dirty="0">
                <a:solidFill>
                  <a:schemeClr val="tx1"/>
                </a:solidFill>
                <a:latin typeface="Mosfit" pitchFamily="34" charset="0"/>
                <a:ea typeface="Mosfit" pitchFamily="34" charset="-122"/>
                <a:cs typeface="Mosfit" pitchFamily="34" charset="-120"/>
              </a:rPr>
              <a:t>Wir starten klein und wachsen in Wellen</a:t>
            </a:r>
            <a:endParaRPr lang="en-US" sz="3000" dirty="0"/>
          </a:p>
        </p:txBody>
      </p:sp>
      <p:sp>
        <p:nvSpPr>
          <p:cNvPr id="3" name="Welle 1"/>
          <p:cNvSpPr/>
          <p:nvPr/>
        </p:nvSpPr>
        <p:spPr>
          <a:xfrm>
            <a:off x="548640" y="2697480"/>
            <a:ext cx="3538728" cy="2743200"/>
          </a:xfrm>
          <a:prstGeom prst="roundRect">
            <a:avLst>
              <a:gd name="adj" fmla="val 4000"/>
            </a:avLst>
          </a:prstGeom>
          <a:solidFill>
            <a:schemeClr val="bg2"/>
          </a:solidFill>
          <a:ln/>
        </p:spPr>
      </p:sp>
      <p:sp>
        <p:nvSpPr>
          <p:cNvPr id="4" name="Welle 1 Etikett"/>
          <p:cNvSpPr/>
          <p:nvPr/>
        </p:nvSpPr>
        <p:spPr>
          <a:xfrm>
            <a:off x="914400" y="3063240"/>
            <a:ext cx="1737360" cy="457200"/>
          </a:xfrm>
          <a:prstGeom prst="roundRect">
            <a:avLst>
              <a:gd name="adj" fmla="val 50000"/>
            </a:avLst>
          </a:prstGeom>
          <a:solidFill>
            <a:schemeClr val="accent1"/>
          </a:solidFill>
          <a:ln/>
        </p:spPr>
      </p:sp>
      <p:sp>
        <p:nvSpPr>
          <p:cNvPr id="5" name="Text 3"/>
          <p:cNvSpPr txBox="1"/>
          <p:nvPr/>
        </p:nvSpPr>
        <p:spPr>
          <a:xfrm>
            <a:off x="914400" y="3063240"/>
            <a:ext cx="1737360" cy="457200"/>
          </a:xfrm>
          <a:prstGeom prst="rect">
            <a:avLst/>
          </a:prstGeom>
          <a:noFill/>
          <a:ln/>
        </p:spPr>
        <p:txBody>
          <a:bodyPr wrap="square" lIns="0" tIns="0" rIns="0" bIns="0" rtlCol="0" anchor="ctr"/>
          <a:lstStyle/>
          <a:p>
            <a:pPr marL="0" indent="0" algn="ctr">
              <a:buNone/>
            </a:pPr>
            <a:r>
              <a:rPr lang="en-US" sz="1500" b="1" dirty="0" err="1">
                <a:solidFill>
                  <a:schemeClr val="bg1"/>
                </a:solidFill>
              </a:rPr>
              <a:t>Welle</a:t>
            </a:r>
            <a:r>
              <a:rPr lang="en-US" sz="1500" b="1" dirty="0">
                <a:solidFill>
                  <a:schemeClr val="bg1"/>
                </a:solidFill>
              </a:rPr>
              <a:t> 1: Jan 27</a:t>
            </a:r>
            <a:endParaRPr lang="en-US" sz="1500" dirty="0"/>
          </a:p>
        </p:txBody>
      </p:sp>
      <p:sp>
        <p:nvSpPr>
          <p:cNvPr id="6" name="Text 4"/>
          <p:cNvSpPr txBox="1"/>
          <p:nvPr/>
        </p:nvSpPr>
        <p:spPr>
          <a:xfrm>
            <a:off x="914400" y="3749040"/>
            <a:ext cx="2834640" cy="822960"/>
          </a:xfrm>
          <a:prstGeom prst="rect">
            <a:avLst/>
          </a:prstGeom>
          <a:noFill/>
          <a:ln/>
        </p:spPr>
        <p:txBody>
          <a:bodyPr wrap="square" lIns="0" tIns="0" rIns="0" bIns="0" rtlCol="0" anchor="t"/>
          <a:lstStyle/>
          <a:p>
            <a:pPr marL="0" indent="0">
              <a:buNone/>
            </a:pPr>
            <a:r>
              <a:rPr lang="en-US" sz="1900" b="1" dirty="0">
                <a:solidFill>
                  <a:schemeClr val="tx1"/>
                </a:solidFill>
                <a:latin typeface="Mosfit" pitchFamily="34" charset="0"/>
                <a:ea typeface="Mosfit" pitchFamily="34" charset="-122"/>
                <a:cs typeface="Mosfit" pitchFamily="34" charset="-120"/>
              </a:rPr>
              <a:t>Wenige Organisationen starten</a:t>
            </a:r>
            <a:endParaRPr lang="en-US" sz="1900" dirty="0"/>
          </a:p>
        </p:txBody>
      </p:sp>
      <p:sp>
        <p:nvSpPr>
          <p:cNvPr id="7" name="Text 5"/>
          <p:cNvSpPr txBox="1"/>
          <p:nvPr/>
        </p:nvSpPr>
        <p:spPr>
          <a:xfrm>
            <a:off x="914400" y="4572000"/>
            <a:ext cx="2834640" cy="1005840"/>
          </a:xfrm>
          <a:prstGeom prst="rect">
            <a:avLst/>
          </a:prstGeom>
          <a:noFill/>
          <a:ln/>
        </p:spPr>
        <p:txBody>
          <a:bodyPr wrap="square" lIns="0" tIns="0" rIns="0" bIns="0" rtlCol="0" anchor="t"/>
          <a:lstStyle/>
          <a:p>
            <a:pPr marL="0" indent="0">
              <a:buNone/>
            </a:pPr>
            <a:r>
              <a:rPr lang="en-US" sz="1500" dirty="0">
                <a:solidFill>
                  <a:schemeClr val="tx2"/>
                </a:solidFill>
              </a:rPr>
              <a:t>Schulungen, erste Einträge und Gesuche, erste Vermittlungen</a:t>
            </a:r>
            <a:endParaRPr lang="en-US" sz="1500" dirty="0"/>
          </a:p>
        </p:txBody>
      </p:sp>
      <p:sp>
        <p:nvSpPr>
          <p:cNvPr id="8" name="Welle 2"/>
          <p:cNvSpPr/>
          <p:nvPr/>
        </p:nvSpPr>
        <p:spPr>
          <a:xfrm>
            <a:off x="4325112" y="2194560"/>
            <a:ext cx="3538728" cy="3246120"/>
          </a:xfrm>
          <a:prstGeom prst="roundRect">
            <a:avLst>
              <a:gd name="adj" fmla="val 3380"/>
            </a:avLst>
          </a:prstGeom>
          <a:solidFill>
            <a:schemeClr val="bg2"/>
          </a:solidFill>
          <a:ln/>
        </p:spPr>
      </p:sp>
      <p:sp>
        <p:nvSpPr>
          <p:cNvPr id="9" name="Welle 2 Etikett"/>
          <p:cNvSpPr/>
          <p:nvPr/>
        </p:nvSpPr>
        <p:spPr>
          <a:xfrm>
            <a:off x="4690872" y="2560320"/>
            <a:ext cx="1737360" cy="457200"/>
          </a:xfrm>
          <a:prstGeom prst="roundRect">
            <a:avLst>
              <a:gd name="adj" fmla="val 50000"/>
            </a:avLst>
          </a:prstGeom>
          <a:solidFill>
            <a:schemeClr val="accent2"/>
          </a:solidFill>
          <a:ln/>
        </p:spPr>
      </p:sp>
      <p:sp>
        <p:nvSpPr>
          <p:cNvPr id="10" name="Text 8"/>
          <p:cNvSpPr txBox="1"/>
          <p:nvPr/>
        </p:nvSpPr>
        <p:spPr>
          <a:xfrm>
            <a:off x="4690872" y="2560320"/>
            <a:ext cx="1737360" cy="457200"/>
          </a:xfrm>
          <a:prstGeom prst="rect">
            <a:avLst/>
          </a:prstGeom>
          <a:noFill/>
          <a:ln/>
        </p:spPr>
        <p:txBody>
          <a:bodyPr wrap="square" lIns="0" tIns="0" rIns="0" bIns="0" rtlCol="0" anchor="ctr"/>
          <a:lstStyle/>
          <a:p>
            <a:pPr marL="0" indent="0" algn="ctr">
              <a:buNone/>
            </a:pPr>
            <a:r>
              <a:rPr lang="en-US" sz="1500" b="1" dirty="0" err="1">
                <a:solidFill>
                  <a:schemeClr val="bg1"/>
                </a:solidFill>
              </a:rPr>
              <a:t>Welle</a:t>
            </a:r>
            <a:r>
              <a:rPr lang="en-US" sz="1500" b="1" dirty="0">
                <a:solidFill>
                  <a:schemeClr val="bg1"/>
                </a:solidFill>
              </a:rPr>
              <a:t> 2: April 27</a:t>
            </a:r>
            <a:endParaRPr lang="en-US" sz="1500" dirty="0"/>
          </a:p>
        </p:txBody>
      </p:sp>
      <p:sp>
        <p:nvSpPr>
          <p:cNvPr id="11" name="Text 9"/>
          <p:cNvSpPr txBox="1"/>
          <p:nvPr/>
        </p:nvSpPr>
        <p:spPr>
          <a:xfrm>
            <a:off x="4690872" y="3246120"/>
            <a:ext cx="2834640" cy="822960"/>
          </a:xfrm>
          <a:prstGeom prst="rect">
            <a:avLst/>
          </a:prstGeom>
          <a:noFill/>
          <a:ln/>
        </p:spPr>
        <p:txBody>
          <a:bodyPr wrap="square" lIns="0" tIns="0" rIns="0" bIns="0" rtlCol="0" anchor="t"/>
          <a:lstStyle/>
          <a:p>
            <a:pPr marL="0" indent="0">
              <a:buNone/>
            </a:pPr>
            <a:r>
              <a:rPr lang="en-US" sz="1900" b="1" dirty="0">
                <a:solidFill>
                  <a:schemeClr val="tx1"/>
                </a:solidFill>
                <a:latin typeface="Mosfit" pitchFamily="34" charset="0"/>
                <a:ea typeface="Mosfit" pitchFamily="34" charset="-122"/>
                <a:cs typeface="Mosfit" pitchFamily="34" charset="-120"/>
              </a:rPr>
              <a:t>Weitere Organisationen folgen</a:t>
            </a:r>
            <a:endParaRPr lang="en-US" sz="1900" dirty="0"/>
          </a:p>
        </p:txBody>
      </p:sp>
      <p:sp>
        <p:nvSpPr>
          <p:cNvPr id="12" name="Text 10"/>
          <p:cNvSpPr txBox="1"/>
          <p:nvPr/>
        </p:nvSpPr>
        <p:spPr>
          <a:xfrm>
            <a:off x="4690872" y="4069080"/>
            <a:ext cx="2834640" cy="1005840"/>
          </a:xfrm>
          <a:prstGeom prst="rect">
            <a:avLst/>
          </a:prstGeom>
          <a:noFill/>
          <a:ln/>
        </p:spPr>
        <p:txBody>
          <a:bodyPr wrap="square" lIns="0" tIns="0" rIns="0" bIns="0" rtlCol="0" anchor="t"/>
          <a:lstStyle/>
          <a:p>
            <a:pPr marL="0" indent="0">
              <a:buNone/>
            </a:pPr>
            <a:r>
              <a:rPr lang="en-US" sz="1500" dirty="0" err="1">
                <a:solidFill>
                  <a:schemeClr val="tx2"/>
                </a:solidFill>
              </a:rPr>
              <a:t>mit</a:t>
            </a:r>
            <a:r>
              <a:rPr lang="en-US" sz="1500" dirty="0">
                <a:solidFill>
                  <a:schemeClr val="tx2"/>
                </a:solidFill>
              </a:rPr>
              <a:t> </a:t>
            </a:r>
            <a:r>
              <a:rPr lang="en-US" sz="1500" dirty="0" err="1">
                <a:solidFill>
                  <a:schemeClr val="tx2"/>
                </a:solidFill>
              </a:rPr>
              <a:t>Erfahrungen</a:t>
            </a:r>
            <a:r>
              <a:rPr lang="en-US" sz="1500" dirty="0">
                <a:solidFill>
                  <a:schemeClr val="tx2"/>
                </a:solidFill>
              </a:rPr>
              <a:t> aus Welle 1</a:t>
            </a:r>
            <a:endParaRPr lang="en-US" sz="1500" dirty="0"/>
          </a:p>
        </p:txBody>
      </p:sp>
      <p:sp>
        <p:nvSpPr>
          <p:cNvPr id="13" name="Weitere Wellen"/>
          <p:cNvSpPr/>
          <p:nvPr/>
        </p:nvSpPr>
        <p:spPr>
          <a:xfrm>
            <a:off x="8115300" y="1822974"/>
            <a:ext cx="3538728" cy="3749040"/>
          </a:xfrm>
          <a:prstGeom prst="roundRect">
            <a:avLst>
              <a:gd name="adj" fmla="val 3101"/>
            </a:avLst>
          </a:prstGeom>
          <a:solidFill>
            <a:schemeClr val="bg2"/>
          </a:solidFill>
          <a:ln/>
        </p:spPr>
      </p:sp>
      <p:sp>
        <p:nvSpPr>
          <p:cNvPr id="14" name="Weitere Wellen Etikett"/>
          <p:cNvSpPr/>
          <p:nvPr/>
        </p:nvSpPr>
        <p:spPr>
          <a:xfrm>
            <a:off x="8467344" y="2057400"/>
            <a:ext cx="1737360" cy="457200"/>
          </a:xfrm>
          <a:prstGeom prst="roundRect">
            <a:avLst>
              <a:gd name="adj" fmla="val 50000"/>
            </a:avLst>
          </a:prstGeom>
          <a:solidFill>
            <a:schemeClr val="accent2"/>
          </a:solidFill>
          <a:ln/>
        </p:spPr>
      </p:sp>
      <p:sp>
        <p:nvSpPr>
          <p:cNvPr id="15" name="Text 13"/>
          <p:cNvSpPr txBox="1"/>
          <p:nvPr/>
        </p:nvSpPr>
        <p:spPr>
          <a:xfrm>
            <a:off x="8467344" y="2047539"/>
            <a:ext cx="1737360" cy="457200"/>
          </a:xfrm>
          <a:prstGeom prst="rect">
            <a:avLst/>
          </a:prstGeom>
          <a:noFill/>
          <a:ln/>
        </p:spPr>
        <p:txBody>
          <a:bodyPr wrap="square" lIns="0" tIns="0" rIns="0" bIns="0" rtlCol="0" anchor="ctr"/>
          <a:lstStyle/>
          <a:p>
            <a:pPr marL="0" indent="0" algn="ctr">
              <a:buNone/>
            </a:pPr>
            <a:r>
              <a:rPr lang="en-US" sz="1500" b="1" dirty="0" err="1">
                <a:solidFill>
                  <a:schemeClr val="bg1"/>
                </a:solidFill>
              </a:rPr>
              <a:t>Ausbau</a:t>
            </a:r>
            <a:r>
              <a:rPr lang="en-US" sz="1500" b="1" dirty="0">
                <a:solidFill>
                  <a:schemeClr val="bg1"/>
                </a:solidFill>
              </a:rPr>
              <a:t> 2027</a:t>
            </a:r>
            <a:endParaRPr lang="en-US" sz="1500" dirty="0"/>
          </a:p>
        </p:txBody>
      </p:sp>
      <p:sp>
        <p:nvSpPr>
          <p:cNvPr id="16" name="Text 14"/>
          <p:cNvSpPr txBox="1"/>
          <p:nvPr/>
        </p:nvSpPr>
        <p:spPr>
          <a:xfrm>
            <a:off x="8467344" y="2743200"/>
            <a:ext cx="2834640" cy="822960"/>
          </a:xfrm>
          <a:prstGeom prst="rect">
            <a:avLst/>
          </a:prstGeom>
          <a:noFill/>
          <a:ln/>
        </p:spPr>
        <p:txBody>
          <a:bodyPr wrap="square" lIns="0" tIns="0" rIns="0" bIns="0" rtlCol="0" anchor="t"/>
          <a:lstStyle/>
          <a:p>
            <a:pPr marL="0" indent="0">
              <a:buNone/>
            </a:pPr>
            <a:r>
              <a:rPr lang="en-US" sz="1900" b="1" dirty="0">
                <a:solidFill>
                  <a:schemeClr val="tx1"/>
                </a:solidFill>
                <a:latin typeface="Mosfit" pitchFamily="34" charset="0"/>
                <a:ea typeface="Mosfit" pitchFamily="34" charset="-122"/>
                <a:cs typeface="Mosfit" pitchFamily="34" charset="-120"/>
              </a:rPr>
              <a:t>Die Datenbasis wächst Schritt für Schritt</a:t>
            </a:r>
            <a:endParaRPr lang="en-US" sz="1900" dirty="0"/>
          </a:p>
        </p:txBody>
      </p:sp>
      <p:sp>
        <p:nvSpPr>
          <p:cNvPr id="17" name="Text 15"/>
          <p:cNvSpPr txBox="1"/>
          <p:nvPr/>
        </p:nvSpPr>
        <p:spPr>
          <a:xfrm>
            <a:off x="8467344" y="3427207"/>
            <a:ext cx="2834640" cy="1005840"/>
          </a:xfrm>
          <a:prstGeom prst="rect">
            <a:avLst/>
          </a:prstGeom>
          <a:noFill/>
          <a:ln/>
        </p:spPr>
        <p:txBody>
          <a:bodyPr wrap="square" lIns="0" tIns="0" rIns="0" bIns="0" rtlCol="0" anchor="t"/>
          <a:lstStyle/>
          <a:p>
            <a:pPr marL="0" indent="0">
              <a:buNone/>
            </a:pPr>
            <a:r>
              <a:rPr lang="en-US" sz="1500" dirty="0">
                <a:solidFill>
                  <a:schemeClr val="tx2"/>
                </a:solidFill>
              </a:rPr>
              <a:t>bis die Börse das Mosbacher Engagement </a:t>
            </a:r>
            <a:r>
              <a:rPr lang="en-US" sz="1500" dirty="0" err="1">
                <a:solidFill>
                  <a:schemeClr val="tx2"/>
                </a:solidFill>
              </a:rPr>
              <a:t>breit</a:t>
            </a:r>
            <a:r>
              <a:rPr lang="en-US" sz="1500" dirty="0">
                <a:solidFill>
                  <a:schemeClr val="tx2"/>
                </a:solidFill>
              </a:rPr>
              <a:t> </a:t>
            </a:r>
            <a:r>
              <a:rPr lang="en-US" sz="1500" dirty="0" err="1">
                <a:solidFill>
                  <a:schemeClr val="tx2"/>
                </a:solidFill>
              </a:rPr>
              <a:t>abbildet</a:t>
            </a:r>
            <a:endParaRPr lang="en-US" sz="1500" dirty="0">
              <a:solidFill>
                <a:schemeClr val="tx2"/>
              </a:solidFill>
            </a:endParaRPr>
          </a:p>
          <a:p>
            <a:pPr marL="0" indent="0">
              <a:buNone/>
            </a:pPr>
            <a:endParaRPr lang="en-US" sz="1500" dirty="0">
              <a:solidFill>
                <a:schemeClr val="tx2"/>
              </a:solidFill>
            </a:endParaRPr>
          </a:p>
          <a:p>
            <a:pPr marL="0" indent="0">
              <a:buNone/>
            </a:pPr>
            <a:r>
              <a:rPr lang="en-US" sz="1500" dirty="0" err="1">
                <a:solidFill>
                  <a:schemeClr val="tx2"/>
                </a:solidFill>
              </a:rPr>
              <a:t>Engagementnetzwerk</a:t>
            </a:r>
            <a:r>
              <a:rPr lang="en-US" sz="1500" dirty="0">
                <a:solidFill>
                  <a:schemeClr val="tx2"/>
                </a:solidFill>
              </a:rPr>
              <a:t> </a:t>
            </a:r>
            <a:r>
              <a:rPr lang="en-US" sz="1500" dirty="0" err="1">
                <a:solidFill>
                  <a:schemeClr val="tx2"/>
                </a:solidFill>
              </a:rPr>
              <a:t>wächst</a:t>
            </a:r>
            <a:r>
              <a:rPr lang="en-US" sz="1500" dirty="0">
                <a:solidFill>
                  <a:schemeClr val="tx2"/>
                </a:solidFill>
              </a:rPr>
              <a:t> </a:t>
            </a:r>
            <a:r>
              <a:rPr lang="en-US" sz="1500" dirty="0" err="1">
                <a:solidFill>
                  <a:schemeClr val="tx2"/>
                </a:solidFill>
              </a:rPr>
              <a:t>weiter</a:t>
            </a:r>
            <a:r>
              <a:rPr lang="en-US" sz="1500" dirty="0">
                <a:solidFill>
                  <a:schemeClr val="tx2"/>
                </a:solidFill>
              </a:rPr>
              <a:t> </a:t>
            </a:r>
            <a:r>
              <a:rPr lang="en-US" sz="1500" dirty="0" err="1">
                <a:solidFill>
                  <a:schemeClr val="tx2"/>
                </a:solidFill>
              </a:rPr>
              <a:t>zusammen</a:t>
            </a:r>
            <a:endParaRPr lang="en-US" sz="1500" dirty="0">
              <a:solidFill>
                <a:schemeClr val="tx2"/>
              </a:solidFill>
            </a:endParaRPr>
          </a:p>
          <a:p>
            <a:pPr marL="0" indent="0">
              <a:buNone/>
            </a:pPr>
            <a:endParaRPr lang="en-US" sz="1500" dirty="0">
              <a:solidFill>
                <a:schemeClr val="tx2"/>
              </a:solidFill>
            </a:endParaRPr>
          </a:p>
          <a:p>
            <a:pPr marL="0" indent="0">
              <a:buNone/>
            </a:pPr>
            <a:r>
              <a:rPr lang="en-US" sz="1500" dirty="0">
                <a:solidFill>
                  <a:schemeClr val="tx2"/>
                </a:solidFill>
              </a:rPr>
              <a:t>2 </a:t>
            </a:r>
            <a:r>
              <a:rPr lang="en-US" sz="1500" dirty="0" err="1">
                <a:solidFill>
                  <a:schemeClr val="tx2"/>
                </a:solidFill>
              </a:rPr>
              <a:t>Netzwerktreffen</a:t>
            </a:r>
            <a:r>
              <a:rPr lang="en-US" sz="1500" dirty="0">
                <a:solidFill>
                  <a:schemeClr val="tx2"/>
                </a:solidFill>
              </a:rPr>
              <a:t> pro </a:t>
            </a:r>
            <a:r>
              <a:rPr lang="en-US" sz="1500" dirty="0" err="1">
                <a:solidFill>
                  <a:schemeClr val="tx2"/>
                </a:solidFill>
              </a:rPr>
              <a:t>Jahr</a:t>
            </a:r>
            <a:endParaRPr lang="en-US" sz="1500" dirty="0">
              <a:solidFill>
                <a:schemeClr val="tx2"/>
              </a:solidFill>
            </a:endParaRPr>
          </a:p>
          <a:p>
            <a:pPr marL="0" indent="0">
              <a:buNone/>
            </a:pPr>
            <a:endParaRPr lang="en-US" sz="1500" dirty="0">
              <a:solidFill>
                <a:schemeClr val="tx2"/>
              </a:solidFill>
            </a:endParaRPr>
          </a:p>
          <a:p>
            <a:pPr marL="0" indent="0">
              <a:buNone/>
            </a:pPr>
            <a:r>
              <a:rPr lang="en-US" b="1" dirty="0" err="1">
                <a:solidFill>
                  <a:schemeClr val="tx2"/>
                </a:solidFill>
                <a:latin typeface="+mj-lt"/>
              </a:rPr>
              <a:t>März</a:t>
            </a:r>
            <a:r>
              <a:rPr lang="en-US" b="1" dirty="0">
                <a:solidFill>
                  <a:schemeClr val="tx2"/>
                </a:solidFill>
                <a:latin typeface="+mj-lt"/>
              </a:rPr>
              <a:t> 2027 3. </a:t>
            </a:r>
            <a:r>
              <a:rPr lang="en-US" b="1" dirty="0" err="1">
                <a:solidFill>
                  <a:schemeClr val="tx2"/>
                </a:solidFill>
                <a:latin typeface="+mj-lt"/>
              </a:rPr>
              <a:t>Netzwerktreffen</a:t>
            </a:r>
            <a:r>
              <a:rPr lang="en-US" b="1" dirty="0">
                <a:solidFill>
                  <a:schemeClr val="tx2"/>
                </a:solidFill>
                <a:latin typeface="+mj-lt"/>
              </a:rPr>
              <a:t> </a:t>
            </a:r>
          </a:p>
        </p:txBody>
      </p:sp>
      <p:sp>
        <p:nvSpPr>
          <p:cNvPr id="18" name="Text 16"/>
          <p:cNvSpPr txBox="1"/>
          <p:nvPr/>
        </p:nvSpPr>
        <p:spPr>
          <a:xfrm>
            <a:off x="548640" y="5715000"/>
            <a:ext cx="11064240" cy="411480"/>
          </a:xfrm>
          <a:prstGeom prst="rect">
            <a:avLst/>
          </a:prstGeom>
          <a:noFill/>
          <a:ln/>
        </p:spPr>
        <p:txBody>
          <a:bodyPr wrap="square" lIns="0" tIns="0" rIns="0" bIns="0" rtlCol="0" anchor="ctr"/>
          <a:lstStyle/>
          <a:p>
            <a:pPr marL="0" indent="0">
              <a:buNone/>
            </a:pPr>
            <a:r>
              <a:rPr lang="en-US" sz="1600" i="1" dirty="0">
                <a:solidFill>
                  <a:schemeClr val="accent1"/>
                </a:solidFill>
              </a:rPr>
              <a:t>Qualität vor Tempo: Jede Einsatzstelle ist gut </a:t>
            </a:r>
            <a:r>
              <a:rPr lang="en-US" sz="1600" i="1" dirty="0" err="1">
                <a:solidFill>
                  <a:schemeClr val="accent1"/>
                </a:solidFill>
              </a:rPr>
              <a:t>vorbereitet</a:t>
            </a:r>
            <a:r>
              <a:rPr lang="en-US" sz="1600" i="1" dirty="0">
                <a:solidFill>
                  <a:schemeClr val="accent1"/>
                </a:solidFill>
              </a:rPr>
              <a:t>, </a:t>
            </a:r>
            <a:r>
              <a:rPr lang="en-US" sz="1600" i="1" dirty="0" err="1">
                <a:solidFill>
                  <a:schemeClr val="accent1"/>
                </a:solidFill>
              </a:rPr>
              <a:t>schrittweiser</a:t>
            </a:r>
            <a:r>
              <a:rPr lang="en-US" sz="1600" i="1" dirty="0">
                <a:solidFill>
                  <a:schemeClr val="accent1"/>
                </a:solidFill>
              </a:rPr>
              <a:t> </a:t>
            </a:r>
            <a:r>
              <a:rPr lang="en-US" sz="1600" i="1" dirty="0" err="1">
                <a:solidFill>
                  <a:schemeClr val="accent1"/>
                </a:solidFill>
              </a:rPr>
              <a:t>Ausbau</a:t>
            </a:r>
            <a:r>
              <a:rPr lang="en-US" sz="1600" i="1" dirty="0">
                <a:solidFill>
                  <a:schemeClr val="accent1"/>
                </a:solidFill>
              </a:rPr>
              <a:t> 2027</a:t>
            </a:r>
            <a:endParaRPr lang="en-US" sz="1600" dirty="0"/>
          </a:p>
        </p:txBody>
      </p:sp>
      <p:sp>
        <p:nvSpPr>
          <p:cNvPr id="25" name="Slide Number Placeholder 0"/>
          <p:cNvSpPr>
            <a:spLocks noGrp="1"/>
          </p:cNvSpPr>
          <p:nvPr>
            <p:ph type="sldNum" sz="quarter" idx="4294967295"/>
          </p:nvPr>
        </p:nvSpPr>
        <p:spPr>
          <a:xfrm>
            <a:off x="11185855"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92070C-7544-48C0-8EA5-E2B915BE9E8F}"/>
              </a:ext>
            </a:extLst>
          </p:cNvPr>
          <p:cNvSpPr>
            <a:spLocks noGrp="1"/>
          </p:cNvSpPr>
          <p:nvPr>
            <p:ph type="ctrTitle"/>
          </p:nvPr>
        </p:nvSpPr>
        <p:spPr>
          <a:xfrm>
            <a:off x="571207" y="1293712"/>
            <a:ext cx="10407166" cy="1583006"/>
          </a:xfrm>
        </p:spPr>
        <p:txBody>
          <a:bodyPr/>
          <a:lstStyle/>
          <a:p>
            <a:r>
              <a:rPr lang="de-DE" b="1" dirty="0"/>
              <a:t>Ihre Ansprechperson:</a:t>
            </a:r>
          </a:p>
        </p:txBody>
      </p:sp>
      <p:sp>
        <p:nvSpPr>
          <p:cNvPr id="3" name="Untertitel 2">
            <a:extLst>
              <a:ext uri="{FF2B5EF4-FFF2-40B4-BE49-F238E27FC236}">
                <a16:creationId xmlns:a16="http://schemas.microsoft.com/office/drawing/2014/main" id="{13F43D3D-3643-442F-9BE5-430CB8C12813}"/>
              </a:ext>
            </a:extLst>
          </p:cNvPr>
          <p:cNvSpPr>
            <a:spLocks noGrp="1"/>
          </p:cNvSpPr>
          <p:nvPr>
            <p:ph type="subTitle" idx="1"/>
          </p:nvPr>
        </p:nvSpPr>
        <p:spPr>
          <a:xfrm>
            <a:off x="571211" y="3009826"/>
            <a:ext cx="10407162" cy="3716529"/>
          </a:xfrm>
        </p:spPr>
        <p:txBody>
          <a:bodyPr/>
          <a:lstStyle/>
          <a:p>
            <a:r>
              <a:rPr lang="de-DE" sz="2117" b="1" dirty="0"/>
              <a:t>Frau Justine Jens</a:t>
            </a:r>
          </a:p>
          <a:p>
            <a:r>
              <a:rPr lang="de-DE" sz="1693" dirty="0"/>
              <a:t>Quartierskoordinatorin</a:t>
            </a:r>
          </a:p>
          <a:p>
            <a:endParaRPr lang="de-DE" sz="1693" dirty="0"/>
          </a:p>
          <a:p>
            <a:r>
              <a:rPr lang="de-DE" sz="1693" b="1" dirty="0"/>
              <a:t>Amt – Bildung, Sport, Generationen</a:t>
            </a:r>
          </a:p>
          <a:p>
            <a:r>
              <a:rPr lang="de-DE" sz="1693" dirty="0" err="1"/>
              <a:t>Wasemweg</a:t>
            </a:r>
            <a:r>
              <a:rPr lang="de-DE" sz="1693" dirty="0"/>
              <a:t> 5 • 74821 Mosbach</a:t>
            </a:r>
          </a:p>
          <a:p>
            <a:r>
              <a:rPr lang="de-DE" sz="1693" dirty="0"/>
              <a:t>+49 6261 82-360•  beteiligung@mosbach.de</a:t>
            </a:r>
          </a:p>
          <a:p>
            <a:endParaRPr lang="de-DE" sz="1693" dirty="0"/>
          </a:p>
          <a:p>
            <a:r>
              <a:rPr lang="de-DE" sz="1693" dirty="0"/>
              <a:t>mosbach.de/</a:t>
            </a:r>
            <a:r>
              <a:rPr lang="de-DE" sz="1693" dirty="0" err="1"/>
              <a:t>ehrenamt</a:t>
            </a:r>
            <a:endParaRPr lang="de-DE" sz="1693" dirty="0"/>
          </a:p>
          <a:p>
            <a:endParaRPr lang="de-DE" sz="1693" dirty="0"/>
          </a:p>
        </p:txBody>
      </p:sp>
      <p:sp>
        <p:nvSpPr>
          <p:cNvPr id="4" name="Rechteck 3">
            <a:extLst>
              <a:ext uri="{FF2B5EF4-FFF2-40B4-BE49-F238E27FC236}">
                <a16:creationId xmlns:a16="http://schemas.microsoft.com/office/drawing/2014/main" id="{52727D5A-5AAC-4324-A6C8-02C97422AB24}"/>
              </a:ext>
            </a:extLst>
          </p:cNvPr>
          <p:cNvSpPr/>
          <p:nvPr/>
        </p:nvSpPr>
        <p:spPr>
          <a:xfrm>
            <a:off x="10354235" y="0"/>
            <a:ext cx="1837765" cy="12967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26938791"/>
      </p:ext>
    </p:extLst>
  </p:cSld>
  <p:clrMapOvr>
    <a:masterClrMapping/>
  </p:clrMapOvr>
</p:sld>
</file>

<file path=ppt/theme/theme1.xml><?xml version="1.0" encoding="utf-8"?>
<a:theme xmlns:a="http://schemas.openxmlformats.org/drawingml/2006/main" name="Stadt Mosbach">
  <a:themeElements>
    <a:clrScheme name="Stadt Mosbach">
      <a:dk1>
        <a:srgbClr val="1D1D1B"/>
      </a:dk1>
      <a:lt1>
        <a:srgbClr val="FFFFFF"/>
      </a:lt1>
      <a:dk2>
        <a:srgbClr val="595767"/>
      </a:dk2>
      <a:lt2>
        <a:srgbClr val="F4F1EC"/>
      </a:lt2>
      <a:accent1>
        <a:srgbClr val="EA4F53"/>
      </a:accent1>
      <a:accent2>
        <a:srgbClr val="AF9F83"/>
      </a:accent2>
      <a:accent3>
        <a:srgbClr val="595767"/>
      </a:accent3>
      <a:accent4>
        <a:srgbClr val="DDD6C8"/>
      </a:accent4>
      <a:accent5>
        <a:srgbClr val="716E7F"/>
      </a:accent5>
      <a:accent6>
        <a:srgbClr val="C9364A"/>
      </a:accent6>
      <a:hlink>
        <a:srgbClr val="EA4F53"/>
      </a:hlink>
      <a:folHlink>
        <a:srgbClr val="AF9F83"/>
      </a:folHlink>
    </a:clrScheme>
    <a:fontScheme name="Stadt Mosbach">
      <a:majorFont>
        <a:latin typeface="Mosfi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2345</Words>
  <Application>Microsoft Office PowerPoint</Application>
  <PresentationFormat>Breitbild</PresentationFormat>
  <Paragraphs>171</Paragraphs>
  <Slides>27</Slides>
  <Notes>26</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27</vt:i4>
      </vt:variant>
    </vt:vector>
  </HeadingPairs>
  <TitlesOfParts>
    <vt:vector size="32" baseType="lpstr">
      <vt:lpstr>Arial</vt:lpstr>
      <vt:lpstr>Calibri</vt:lpstr>
      <vt:lpstr>Mosfit</vt:lpstr>
      <vt:lpstr>Noto Sans</vt:lpstr>
      <vt:lpstr>Stadt Mosbach</vt:lpstr>
      <vt:lpstr>2. Netzwerktreffen Engagiert für Mosbach</vt:lpstr>
      <vt:lpstr>Worum es heute geht</vt:lpstr>
      <vt:lpstr>Warum eine Börse?</vt:lpstr>
      <vt:lpstr>Viel Engagement, wenig Überblick</vt:lpstr>
      <vt:lpstr>Mitmachen kann, wer Mitstreiter*innen sucht</vt:lpstr>
      <vt:lpstr>Die Plattform</vt:lpstr>
      <vt:lpstr>Eine Plattform für Einsatzstellen und Freiwillige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So funktioniert's</vt:lpstr>
      <vt:lpstr>PowerPoint-Präsentation</vt:lpstr>
      <vt:lpstr>PowerPoint-Präsentation</vt:lpstr>
      <vt:lpstr>PowerPoint-Präsentation</vt:lpstr>
      <vt:lpstr>PowerPoint-Präsentation</vt:lpstr>
      <vt:lpstr>Mitmachen</vt:lpstr>
      <vt:lpstr>Wir starten klein und wachsen in Wellen</vt:lpstr>
      <vt:lpstr>Ihre Ansprechperson:</vt:lpstr>
    </vt:vector>
  </TitlesOfParts>
  <Company>Stadt Mosbach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Die Mosbacher Ehrenamtsbörse</dc:title>
  <dc:subject>PptxGenJS Presentation</dc:subject>
  <dc:creator>Justine Jens</dc:creator>
  <cp:lastModifiedBy>Jens, J.</cp:lastModifiedBy>
  <cp:revision>10</cp:revision>
  <dcterms:created xsi:type="dcterms:W3CDTF">2026-10-12T09:34:34Z</dcterms:created>
  <dcterms:modified xsi:type="dcterms:W3CDTF">2026-10-13T05:56:56Z</dcterms:modified>
</cp:coreProperties>
</file>